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3"/>
  </p:notesMasterIdLst>
  <p:sldIdLst>
    <p:sldId id="300" r:id="rId2"/>
    <p:sldId id="323" r:id="rId3"/>
    <p:sldId id="2141411549" r:id="rId4"/>
    <p:sldId id="307" r:id="rId5"/>
    <p:sldId id="2141411564" r:id="rId6"/>
    <p:sldId id="2141411565" r:id="rId7"/>
    <p:sldId id="2141411566" r:id="rId8"/>
    <p:sldId id="344" r:id="rId9"/>
    <p:sldId id="2141411567" r:id="rId10"/>
    <p:sldId id="2141411568" r:id="rId11"/>
    <p:sldId id="327" r:id="rId12"/>
  </p:sldIdLst>
  <p:sldSz cx="12192000" cy="6858000"/>
  <p:notesSz cx="6858000" cy="9144000"/>
  <p:embeddedFontLst>
    <p:embeddedFont>
      <p:font typeface="Atkinson Hyperlegible" pitchFamily="2" charset="0"/>
      <p:regular r:id="rId14"/>
      <p:bold r:id="rId15"/>
      <p:italic r:id="rId16"/>
      <p:boldItalic r:id="rId17"/>
    </p:embeddedFont>
    <p:embeddedFont>
      <p:font typeface="Calibri" panose="020F0502020204030204" pitchFamily="34" charset="0"/>
      <p:regular r:id="rId18"/>
      <p:bold r:id="rId19"/>
      <p:italic r:id="rId20"/>
      <p:boldItalic r:id="rId21"/>
    </p:embeddedFont>
    <p:embeddedFont>
      <p:font typeface="Cambria" panose="02040503050406030204" pitchFamily="18" charset="0"/>
      <p:regular r:id="rId22"/>
      <p:bold r:id="rId23"/>
      <p:italic r:id="rId24"/>
      <p:boldItalic r:id="rId25"/>
    </p:embeddedFont>
  </p:embeddedFontLst>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1CFBA"/>
    <a:srgbClr val="31B09C"/>
    <a:srgbClr val="FFFFFF"/>
    <a:srgbClr val="CBEBE6"/>
    <a:srgbClr val="4472C4"/>
    <a:srgbClr val="F2F2F2"/>
    <a:srgbClr val="72C8BC"/>
    <a:srgbClr val="A4520E"/>
    <a:srgbClr val="595959"/>
    <a:srgbClr val="E9F7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74971" autoAdjust="0"/>
  </p:normalViewPr>
  <p:slideViewPr>
    <p:cSldViewPr snapToGrid="0">
      <p:cViewPr varScale="1">
        <p:scale>
          <a:sx n="85" d="100"/>
          <a:sy n="85" d="100"/>
        </p:scale>
        <p:origin x="1590" y="90"/>
      </p:cViewPr>
      <p:guideLst>
        <p:guide orient="horz" pos="2160"/>
        <p:guide pos="3840"/>
      </p:guideLst>
    </p:cSldViewPr>
  </p:slideViewPr>
  <p:notesTextViewPr>
    <p:cViewPr>
      <p:scale>
        <a:sx n="120" d="100"/>
        <a:sy n="120" d="100"/>
      </p:scale>
      <p:origin x="0" y="0"/>
    </p:cViewPr>
  </p:notesTextViewPr>
  <p:notesViewPr>
    <p:cSldViewPr snapToGrid="0">
      <p:cViewPr>
        <p:scale>
          <a:sx n="100" d="100"/>
          <a:sy n="100" d="100"/>
        </p:scale>
        <p:origin x="2694" y="-29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55448C-9631-42E7-A042-829907BF31F8}" type="datetimeFigureOut">
              <a:rPr lang="en-GB" smtClean="0"/>
              <a:t>16/02/2023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1D9D50-C061-45AE-A04B-DE5F593CE4BE}" type="slidenum">
              <a:rPr lang="en-GB" smtClean="0"/>
              <a:t>‹#›</a:t>
            </a:fld>
            <a:endParaRPr lang="en-GB"/>
          </a:p>
        </p:txBody>
      </p:sp>
    </p:spTree>
    <p:extLst>
      <p:ext uri="{BB962C8B-B14F-4D97-AF65-F5344CB8AC3E}">
        <p14:creationId xmlns:p14="http://schemas.microsoft.com/office/powerpoint/2010/main" val="680953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Welcome to Unit 1 of Module 8.</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1</a:t>
            </a:fld>
            <a:endParaRPr lang="en-GB"/>
          </a:p>
        </p:txBody>
      </p:sp>
    </p:spTree>
    <p:extLst>
      <p:ext uri="{BB962C8B-B14F-4D97-AF65-F5344CB8AC3E}">
        <p14:creationId xmlns:p14="http://schemas.microsoft.com/office/powerpoint/2010/main" val="13933798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Then, adapt the </a:t>
            </a:r>
            <a:r>
              <a:rPr lang="en-GB" sz="1200" b="1" i="0" u="none" strike="noStrike" kern="1200" dirty="0">
                <a:solidFill>
                  <a:schemeClr val="tx1"/>
                </a:solidFill>
                <a:effectLst/>
                <a:latin typeface="+mn-lt"/>
                <a:ea typeface="+mn-ea"/>
                <a:cs typeface="+mn-cs"/>
              </a:rPr>
              <a:t>content</a:t>
            </a:r>
            <a:r>
              <a:rPr lang="en-GB" sz="1200" b="0" i="0" u="none" strike="noStrike" kern="1200" dirty="0">
                <a:solidFill>
                  <a:schemeClr val="tx1"/>
                </a:solidFill>
                <a:effectLst/>
                <a:latin typeface="+mn-lt"/>
                <a:ea typeface="+mn-ea"/>
                <a:cs typeface="+mn-cs"/>
              </a:rPr>
              <a:t> of the sessions affected by the adaptation of the questionnaire. This can be done at this stage by the survey manager or lead facilitator, or left for a later stage to the facilitators that will be assigned to prepare and facilitate those sessions.</a:t>
            </a:r>
            <a:br>
              <a:rPr lang="en-GB" dirty="0"/>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10</a:t>
            </a:fld>
            <a:endParaRPr lang="en-GB"/>
          </a:p>
        </p:txBody>
      </p:sp>
    </p:spTree>
    <p:extLst>
      <p:ext uri="{BB962C8B-B14F-4D97-AF65-F5344CB8AC3E}">
        <p14:creationId xmlns:p14="http://schemas.microsoft.com/office/powerpoint/2010/main" val="453224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You have now completed Unit 1.</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In the next unit, we will look at how to prepare a training plan.</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11</a:t>
            </a:fld>
            <a:endParaRPr lang="en-GB"/>
          </a:p>
        </p:txBody>
      </p:sp>
    </p:spTree>
    <p:extLst>
      <p:ext uri="{BB962C8B-B14F-4D97-AF65-F5344CB8AC3E}">
        <p14:creationId xmlns:p14="http://schemas.microsoft.com/office/powerpoint/2010/main" val="3744917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By the end of this unit, you will be able to:</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describe how to decide on the training strategy;</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describe how to adapt the training package to the country context.</a:t>
            </a:r>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2</a:t>
            </a:fld>
            <a:endParaRPr lang="en-GB"/>
          </a:p>
        </p:txBody>
      </p:sp>
    </p:spTree>
    <p:extLst>
      <p:ext uri="{BB962C8B-B14F-4D97-AF65-F5344CB8AC3E}">
        <p14:creationId xmlns:p14="http://schemas.microsoft.com/office/powerpoint/2010/main" val="1748222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One of the first decisions that needs to be taken regarding the data collection training is:</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pPr marL="342900" lvl="0" indent="-342900">
              <a:buFont typeface="Symbol" panose="05050102010706020507" pitchFamily="18" charset="2"/>
              <a:buChar char=""/>
            </a:pPr>
            <a:r>
              <a:rPr lang="en-US" sz="1200" dirty="0">
                <a:effectLst/>
                <a:latin typeface="Calibri" panose="020F0502020204030204" pitchFamily="34" charset="0"/>
                <a:ea typeface="Cambria" panose="02040503050406030204" pitchFamily="18" charset="0"/>
                <a:cs typeface="Cambria" panose="02040503050406030204" pitchFamily="18" charset="0"/>
              </a:rPr>
              <a:t>whether it will be done in a </a:t>
            </a:r>
            <a:r>
              <a:rPr lang="en-US" sz="1200" b="1" dirty="0">
                <a:effectLst/>
                <a:latin typeface="Calibri" panose="020F0502020204030204" pitchFamily="34" charset="0"/>
                <a:ea typeface="Cambria" panose="02040503050406030204" pitchFamily="18" charset="0"/>
                <a:cs typeface="Cambria" panose="02040503050406030204" pitchFamily="18" charset="0"/>
              </a:rPr>
              <a:t>centralized location;</a:t>
            </a:r>
            <a:r>
              <a:rPr lang="en-US" sz="1200" dirty="0">
                <a:effectLst/>
                <a:latin typeface="Calibri" panose="020F0502020204030204" pitchFamily="34" charset="0"/>
                <a:ea typeface="Cambria" panose="02040503050406030204" pitchFamily="18" charset="0"/>
                <a:cs typeface="Cambria" panose="02040503050406030204" pitchFamily="18" charset="0"/>
              </a:rPr>
              <a:t> or</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pPr marL="342900" lvl="0" indent="-342900">
              <a:buFont typeface="Symbol" panose="05050102010706020507" pitchFamily="18" charset="2"/>
              <a:buChar char=""/>
            </a:pPr>
            <a:r>
              <a:rPr lang="en-US" sz="1200" dirty="0">
                <a:effectLst/>
                <a:latin typeface="Calibri" panose="020F0502020204030204" pitchFamily="34" charset="0"/>
                <a:ea typeface="Cambria" panose="02040503050406030204" pitchFamily="18" charset="0"/>
                <a:cs typeface="Cambria" panose="02040503050406030204" pitchFamily="18" charset="0"/>
              </a:rPr>
              <a:t>whether it will be </a:t>
            </a:r>
            <a:r>
              <a:rPr lang="en-US" sz="1200" b="1" dirty="0">
                <a:effectLst/>
                <a:latin typeface="Calibri" panose="020F0502020204030204" pitchFamily="34" charset="0"/>
                <a:ea typeface="Cambria" panose="02040503050406030204" pitchFamily="18" charset="0"/>
                <a:cs typeface="Cambria" panose="02040503050406030204" pitchFamily="18" charset="0"/>
              </a:rPr>
              <a:t>decentralized to several locations</a:t>
            </a:r>
            <a:r>
              <a:rPr lang="en-US" sz="1200" dirty="0">
                <a:effectLst/>
                <a:latin typeface="Calibri" panose="020F0502020204030204" pitchFamily="34" charset="0"/>
                <a:ea typeface="Cambria" panose="02040503050406030204" pitchFamily="18" charset="0"/>
                <a:cs typeface="Cambria" panose="02040503050406030204" pitchFamily="18" charset="0"/>
              </a:rPr>
              <a:t>.</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rPr>
              <a:t> </a:t>
            </a:r>
            <a:endParaRPr lang="en-GB" sz="1800" dirty="0">
              <a:effectLst/>
              <a:latin typeface="Cambria" panose="02040503050406030204" pitchFamily="18" charset="0"/>
              <a:ea typeface="Cambria" panose="02040503050406030204" pitchFamily="18" charset="0"/>
              <a:cs typeface="Cambria" panose="02040503050406030204" pitchFamily="18" charset="0"/>
            </a:endParaRPr>
          </a:p>
          <a:p>
            <a:r>
              <a:rPr lang="en-US" sz="1800" dirty="0">
                <a:effectLst/>
                <a:latin typeface="Calibri" panose="020F0502020204030204" pitchFamily="34" charset="0"/>
                <a:ea typeface="Cambria" panose="02040503050406030204" pitchFamily="18" charset="0"/>
                <a:cs typeface="Cambria" panose="02040503050406030204" pitchFamily="18" charset="0"/>
              </a:rPr>
              <a:t> </a:t>
            </a:r>
            <a:endParaRPr lang="en-GB" sz="1800" dirty="0">
              <a:effectLst/>
              <a:latin typeface="Cambria" panose="02040503050406030204" pitchFamily="18" charset="0"/>
              <a:ea typeface="Cambria" panose="02040503050406030204" pitchFamily="18" charset="0"/>
              <a:cs typeface="Cambria" panose="02040503050406030204" pitchFamily="18" charset="0"/>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3</a:t>
            </a:fld>
            <a:endParaRPr lang="en-GB"/>
          </a:p>
        </p:txBody>
      </p:sp>
    </p:spTree>
    <p:extLst>
      <p:ext uri="{BB962C8B-B14F-4D97-AF65-F5344CB8AC3E}">
        <p14:creationId xmlns:p14="http://schemas.microsoft.com/office/powerpoint/2010/main" val="4035786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HHFA data collection training requires </a:t>
            </a:r>
            <a:r>
              <a:rPr lang="en-US" sz="1200" b="1" kern="1200" dirty="0">
                <a:solidFill>
                  <a:schemeClr val="tx1"/>
                </a:solidFill>
                <a:effectLst/>
                <a:latin typeface="+mn-lt"/>
                <a:ea typeface="+mn-ea"/>
                <a:cs typeface="+mn-cs"/>
              </a:rPr>
              <a:t>2</a:t>
            </a:r>
            <a:r>
              <a:rPr lang="en-US" sz="1200" kern="1200" dirty="0">
                <a:solidFill>
                  <a:schemeClr val="tx1"/>
                </a:solidFill>
                <a:effectLst/>
                <a:latin typeface="+mn-lt"/>
                <a:ea typeface="+mn-ea"/>
                <a:cs typeface="+mn-cs"/>
              </a:rPr>
              <a:t> training workshops:</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first is a </a:t>
            </a:r>
            <a:r>
              <a:rPr lang="en-US" sz="1200" b="1" kern="1200" dirty="0">
                <a:solidFill>
                  <a:schemeClr val="tx1"/>
                </a:solidFill>
                <a:effectLst/>
                <a:latin typeface="+mn-lt"/>
                <a:ea typeface="+mn-ea"/>
                <a:cs typeface="+mn-cs"/>
              </a:rPr>
              <a:t>training-of-trainers (or TOT) workshop</a:t>
            </a:r>
            <a:r>
              <a:rPr lang="en-US" sz="1200" kern="1200" dirty="0">
                <a:solidFill>
                  <a:schemeClr val="tx1"/>
                </a:solidFill>
                <a:effectLst/>
                <a:latin typeface="+mn-lt"/>
                <a:ea typeface="+mn-ea"/>
                <a:cs typeface="+mn-cs"/>
              </a:rPr>
              <a:t> for the </a:t>
            </a:r>
            <a:r>
              <a:rPr lang="en-US" sz="1200" b="1" kern="1200" dirty="0">
                <a:solidFill>
                  <a:schemeClr val="tx1"/>
                </a:solidFill>
                <a:effectLst/>
                <a:latin typeface="+mn-lt"/>
                <a:ea typeface="+mn-ea"/>
                <a:cs typeface="+mn-cs"/>
              </a:rPr>
              <a:t>facilitators</a:t>
            </a:r>
            <a:r>
              <a:rPr lang="en-US" sz="1200" kern="1200" dirty="0">
                <a:solidFill>
                  <a:schemeClr val="tx1"/>
                </a:solidFill>
                <a:effectLst/>
                <a:latin typeface="+mn-lt"/>
                <a:ea typeface="+mn-ea"/>
                <a:cs typeface="+mn-cs"/>
              </a:rPr>
              <a:t> of the main data collection training workshop; and</a:t>
            </a:r>
            <a:endParaRPr lang="en-GB"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second is the </a:t>
            </a:r>
            <a:r>
              <a:rPr lang="en-US" sz="1200" b="1" kern="1200" dirty="0">
                <a:solidFill>
                  <a:schemeClr val="tx1"/>
                </a:solidFill>
                <a:effectLst/>
                <a:latin typeface="+mn-lt"/>
                <a:ea typeface="+mn-ea"/>
                <a:cs typeface="+mn-cs"/>
              </a:rPr>
              <a:t>main data collection training workshop</a:t>
            </a:r>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a:t>
            </a:r>
            <a:r>
              <a:rPr lang="en-US" sz="1200" b="1" kern="1200" dirty="0">
                <a:solidFill>
                  <a:schemeClr val="tx1"/>
                </a:solidFill>
                <a:effectLst/>
                <a:latin typeface="+mn-lt"/>
                <a:ea typeface="+mn-ea"/>
                <a:cs typeface="+mn-cs"/>
              </a:rPr>
              <a:t>centralized</a:t>
            </a:r>
            <a:r>
              <a:rPr lang="en-US" sz="1200" kern="1200" dirty="0">
                <a:solidFill>
                  <a:schemeClr val="tx1"/>
                </a:solidFill>
                <a:effectLst/>
                <a:latin typeface="+mn-lt"/>
                <a:ea typeface="+mn-ea"/>
                <a:cs typeface="+mn-cs"/>
              </a:rPr>
              <a:t> main data collection training workshops, a 2 to 3 day training of trainers for the group of facilitators will be sufficient.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data collection training workshops that are </a:t>
            </a:r>
            <a:r>
              <a:rPr lang="en-US" sz="1200" b="1" kern="1200" dirty="0">
                <a:solidFill>
                  <a:schemeClr val="tx1"/>
                </a:solidFill>
                <a:effectLst/>
                <a:latin typeface="+mn-lt"/>
                <a:ea typeface="+mn-ea"/>
                <a:cs typeface="+mn-cs"/>
              </a:rPr>
              <a:t>decentralized</a:t>
            </a:r>
            <a:r>
              <a:rPr lang="en-US" sz="1200" kern="1200" dirty="0">
                <a:solidFill>
                  <a:schemeClr val="tx1"/>
                </a:solidFill>
                <a:effectLst/>
                <a:latin typeface="+mn-lt"/>
                <a:ea typeface="+mn-ea"/>
                <a:cs typeface="+mn-cs"/>
              </a:rPr>
              <a:t> to several locations, all the facilitators should undergo the full data collection training.</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4</a:t>
            </a:fld>
            <a:endParaRPr lang="en-GB"/>
          </a:p>
        </p:txBody>
      </p:sp>
    </p:spTree>
    <p:extLst>
      <p:ext uri="{BB962C8B-B14F-4D97-AF65-F5344CB8AC3E}">
        <p14:creationId xmlns:p14="http://schemas.microsoft.com/office/powerpoint/2010/main" val="41572840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In a </a:t>
            </a:r>
            <a:r>
              <a:rPr lang="en-US" sz="1200" b="1" dirty="0">
                <a:effectLst/>
                <a:latin typeface="Calibri" panose="020F0502020204030204" pitchFamily="34" charset="0"/>
                <a:ea typeface="Cambria" panose="02040503050406030204" pitchFamily="18" charset="0"/>
                <a:cs typeface="Cambria" panose="02040503050406030204" pitchFamily="18" charset="0"/>
              </a:rPr>
              <a:t>centralized</a:t>
            </a:r>
            <a:r>
              <a:rPr lang="en-US" sz="1200" dirty="0">
                <a:effectLst/>
                <a:latin typeface="Calibri" panose="020F0502020204030204" pitchFamily="34" charset="0"/>
                <a:ea typeface="Cambria" panose="02040503050406030204" pitchFamily="18" charset="0"/>
                <a:cs typeface="Cambria" panose="02040503050406030204" pitchFamily="18" charset="0"/>
              </a:rPr>
              <a:t> main data collection training, sessions can be assigned to a</a:t>
            </a:r>
            <a:r>
              <a:rPr lang="en-US" sz="1200" b="1" dirty="0">
                <a:effectLst/>
                <a:latin typeface="Calibri" panose="020F0502020204030204" pitchFamily="34" charset="0"/>
                <a:ea typeface="Cambria" panose="02040503050406030204" pitchFamily="18" charset="0"/>
                <a:cs typeface="Cambria" panose="02040503050406030204" pitchFamily="18" charset="0"/>
              </a:rPr>
              <a:t> high number of facilitators</a:t>
            </a:r>
            <a:r>
              <a:rPr lang="en-US" sz="1200" dirty="0">
                <a:effectLst/>
                <a:latin typeface="Calibri" panose="020F0502020204030204" pitchFamily="34" charset="0"/>
                <a:ea typeface="Cambria" panose="02040503050406030204" pitchFamily="18" charset="0"/>
                <a:cs typeface="Cambria" panose="02040503050406030204" pitchFamily="18" charset="0"/>
              </a:rPr>
              <a:t>, as long as they have been certified through the </a:t>
            </a:r>
            <a:r>
              <a:rPr lang="en-US" sz="1200" dirty="0" err="1">
                <a:effectLst/>
                <a:latin typeface="Calibri" panose="020F0502020204030204" pitchFamily="34" charset="0"/>
                <a:ea typeface="Cambria" panose="02040503050406030204" pitchFamily="18" charset="0"/>
                <a:cs typeface="Cambria" panose="02040503050406030204" pitchFamily="18" charset="0"/>
              </a:rPr>
              <a:t>ToT</a:t>
            </a:r>
            <a:r>
              <a:rPr lang="en-US" sz="1200" dirty="0">
                <a:effectLst/>
                <a:latin typeface="Calibri" panose="020F0502020204030204" pitchFamily="34" charset="0"/>
                <a:ea typeface="Cambria" panose="02040503050406030204" pitchFamily="18" charset="0"/>
                <a:cs typeface="Cambria" panose="02040503050406030204" pitchFamily="18" charset="0"/>
              </a:rPr>
              <a:t> and there is a lead facilitator responsible for coordination.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In a </a:t>
            </a:r>
            <a:r>
              <a:rPr lang="en-US" sz="1200" b="1" dirty="0">
                <a:effectLst/>
                <a:latin typeface="Calibri" panose="020F0502020204030204" pitchFamily="34" charset="0"/>
                <a:ea typeface="Cambria" panose="02040503050406030204" pitchFamily="18" charset="0"/>
                <a:cs typeface="Cambria" panose="02040503050406030204" pitchFamily="18" charset="0"/>
              </a:rPr>
              <a:t>decentralized</a:t>
            </a:r>
            <a:r>
              <a:rPr lang="en-US" sz="1200" dirty="0">
                <a:effectLst/>
                <a:latin typeface="Calibri" panose="020F0502020204030204" pitchFamily="34" charset="0"/>
                <a:ea typeface="Cambria" panose="02040503050406030204" pitchFamily="18" charset="0"/>
                <a:cs typeface="Cambria" panose="02040503050406030204" pitchFamily="18" charset="0"/>
              </a:rPr>
              <a:t> cascade training, a </a:t>
            </a:r>
            <a:r>
              <a:rPr lang="en-US" sz="1200" b="1" dirty="0">
                <a:effectLst/>
                <a:latin typeface="Calibri" panose="020F0502020204030204" pitchFamily="34" charset="0"/>
                <a:ea typeface="Cambria" panose="02040503050406030204" pitchFamily="18" charset="0"/>
                <a:cs typeface="Cambria" panose="02040503050406030204" pitchFamily="18" charset="0"/>
              </a:rPr>
              <a:t>smaller number of facilitators</a:t>
            </a:r>
            <a:r>
              <a:rPr lang="en-US" sz="1200" dirty="0">
                <a:effectLst/>
                <a:latin typeface="Calibri" panose="020F0502020204030204" pitchFamily="34" charset="0"/>
                <a:ea typeface="Cambria" panose="02040503050406030204" pitchFamily="18" charset="0"/>
                <a:cs typeface="Cambria" panose="02040503050406030204" pitchFamily="18" charset="0"/>
              </a:rPr>
              <a:t> is likely to be responsible for the full training. It is important that all these facilitators have received the full training in data collection, as each of them may be responsible for facilitating multiple sessions.</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5</a:t>
            </a:fld>
            <a:endParaRPr lang="en-GB"/>
          </a:p>
        </p:txBody>
      </p:sp>
    </p:spTree>
    <p:extLst>
      <p:ext uri="{BB962C8B-B14F-4D97-AF65-F5344CB8AC3E}">
        <p14:creationId xmlns:p14="http://schemas.microsoft.com/office/powerpoint/2010/main" val="4090316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Each approach has implications.</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pPr marL="342900" lvl="0" indent="-342900">
              <a:buFont typeface="Symbol" panose="05050102010706020507" pitchFamily="18" charset="2"/>
              <a:buChar char=""/>
            </a:pPr>
            <a:r>
              <a:rPr lang="en-US" sz="1200" b="1" dirty="0">
                <a:effectLst/>
                <a:latin typeface="Calibri" panose="020F0502020204030204" pitchFamily="34" charset="0"/>
                <a:ea typeface="Cambria" panose="02040503050406030204" pitchFamily="18" charset="0"/>
                <a:cs typeface="Cambria" panose="02040503050406030204" pitchFamily="18" charset="0"/>
              </a:rPr>
              <a:t>Centralized training</a:t>
            </a:r>
            <a:r>
              <a:rPr lang="en-US" sz="1200" dirty="0">
                <a:effectLst/>
                <a:latin typeface="Calibri" panose="020F0502020204030204" pitchFamily="34" charset="0"/>
                <a:ea typeface="Cambria" panose="02040503050406030204" pitchFamily="18" charset="0"/>
                <a:cs typeface="Cambria" panose="02040503050406030204" pitchFamily="18" charset="0"/>
              </a:rPr>
              <a:t> ensures uniformity of the content received by data collectors. However, a large workshop is logistically demanding, and requires strong leadership to ensure coordination of facilitation.</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pPr marL="457200"/>
            <a:r>
              <a:rPr lang="en-US" sz="1200" dirty="0">
                <a:effectLst/>
                <a:latin typeface="Calibri" panose="020F0502020204030204" pitchFamily="34" charset="0"/>
                <a:ea typeface="Cambria" panose="02040503050406030204" pitchFamily="18" charset="0"/>
                <a:cs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pPr marL="342900" lvl="0" indent="-342900">
              <a:buFont typeface="Symbol" panose="05050102010706020507" pitchFamily="18" charset="2"/>
              <a:buChar char=""/>
            </a:pPr>
            <a:r>
              <a:rPr lang="en-US" sz="1200" b="1" dirty="0">
                <a:effectLst/>
                <a:latin typeface="Calibri" panose="020F0502020204030204" pitchFamily="34" charset="0"/>
                <a:ea typeface="Cambria" panose="02040503050406030204" pitchFamily="18" charset="0"/>
                <a:cs typeface="Cambria" panose="02040503050406030204" pitchFamily="18" charset="0"/>
              </a:rPr>
              <a:t>Decentralized training</a:t>
            </a:r>
            <a:r>
              <a:rPr lang="en-US" sz="1200" dirty="0">
                <a:effectLst/>
                <a:latin typeface="Calibri" panose="020F0502020204030204" pitchFamily="34" charset="0"/>
                <a:ea typeface="Cambria" panose="02040503050406030204" pitchFamily="18" charset="0"/>
                <a:cs typeface="Cambria" panose="02040503050406030204" pitchFamily="18" charset="0"/>
              </a:rPr>
              <a:t> CANNOT entirely ensure uniformity of the content received by data collectors. Organization of smaller training events is simpler, but it is challenging for facilitators to master the content of multiple sessions.</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6</a:t>
            </a:fld>
            <a:endParaRPr lang="en-GB"/>
          </a:p>
        </p:txBody>
      </p:sp>
    </p:spTree>
    <p:extLst>
      <p:ext uri="{BB962C8B-B14F-4D97-AF65-F5344CB8AC3E}">
        <p14:creationId xmlns:p14="http://schemas.microsoft.com/office/powerpoint/2010/main" val="39124616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Each country will:</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pPr marL="342900" lvl="0" indent="-342900">
              <a:buFont typeface="Symbol" panose="05050102010706020507" pitchFamily="18" charset="2"/>
              <a:buChar char=""/>
            </a:pPr>
            <a:r>
              <a:rPr lang="en-US" sz="1200" dirty="0">
                <a:effectLst/>
                <a:latin typeface="Calibri" panose="020F0502020204030204" pitchFamily="34" charset="0"/>
                <a:ea typeface="Cambria" panose="02040503050406030204" pitchFamily="18" charset="0"/>
                <a:cs typeface="Cambria" panose="02040503050406030204" pitchFamily="18" charset="0"/>
              </a:rPr>
              <a:t>decide on the HHFA modules and questions that will be implemented; and will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pPr marL="342900" lvl="0" indent="-342900">
              <a:buFont typeface="Symbol" panose="05050102010706020507" pitchFamily="18" charset="2"/>
              <a:buChar char=""/>
            </a:pPr>
            <a:r>
              <a:rPr lang="en-US" sz="1200" dirty="0">
                <a:effectLst/>
                <a:latin typeface="Calibri" panose="020F0502020204030204" pitchFamily="34" charset="0"/>
                <a:ea typeface="Cambria" panose="02040503050406030204" pitchFamily="18" charset="0"/>
                <a:cs typeface="Cambria" panose="02040503050406030204" pitchFamily="18" charset="0"/>
              </a:rPr>
              <a:t>adapt the questionnaire to the country context and information needs.</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Therefore, the data collection training will need to be adapted based on the final country questionnaire.</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rPr>
              <a:t> </a:t>
            </a:r>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7</a:t>
            </a:fld>
            <a:endParaRPr lang="en-GB"/>
          </a:p>
        </p:txBody>
      </p:sp>
    </p:spTree>
    <p:extLst>
      <p:ext uri="{BB962C8B-B14F-4D97-AF65-F5344CB8AC3E}">
        <p14:creationId xmlns:p14="http://schemas.microsoft.com/office/powerpoint/2010/main" val="3815955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recommended approach to do this is:</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First, decide on the final </a:t>
            </a:r>
            <a:r>
              <a:rPr lang="en-US" sz="1200" b="1" kern="1200" dirty="0">
                <a:solidFill>
                  <a:schemeClr val="tx1"/>
                </a:solidFill>
                <a:effectLst/>
                <a:latin typeface="+mn-lt"/>
                <a:ea typeface="+mn-ea"/>
                <a:cs typeface="+mn-cs"/>
              </a:rPr>
              <a:t>number</a:t>
            </a:r>
            <a:r>
              <a:rPr lang="en-US" sz="1200" kern="1200" dirty="0">
                <a:solidFill>
                  <a:schemeClr val="tx1"/>
                </a:solidFill>
                <a:effectLst/>
                <a:latin typeface="+mn-lt"/>
                <a:ea typeface="+mn-ea"/>
                <a:cs typeface="+mn-cs"/>
              </a:rPr>
              <a:t> of training sessions. The easiest way to do this is running the final country questionnaire parallel to the list of sessions and excluding any session that is not relevant.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example, a country that has decided to implement only the availability and readiness modules would exclude sessions 4 and 6 on management and finance.</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8</a:t>
            </a:fld>
            <a:endParaRPr lang="en-GB"/>
          </a:p>
        </p:txBody>
      </p:sp>
    </p:spTree>
    <p:extLst>
      <p:ext uri="{BB962C8B-B14F-4D97-AF65-F5344CB8AC3E}">
        <p14:creationId xmlns:p14="http://schemas.microsoft.com/office/powerpoint/2010/main" val="10619204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Second, adapt the training </a:t>
            </a:r>
            <a:r>
              <a:rPr lang="en-GB" sz="1200" b="1" i="0" u="none" strike="noStrike" kern="1200" dirty="0">
                <a:solidFill>
                  <a:schemeClr val="tx1"/>
                </a:solidFill>
                <a:effectLst/>
                <a:latin typeface="+mn-lt"/>
                <a:ea typeface="+mn-ea"/>
                <a:cs typeface="+mn-cs"/>
              </a:rPr>
              <a:t>duration</a:t>
            </a:r>
            <a:r>
              <a:rPr lang="en-GB" sz="1200" b="0" i="0" u="none" strike="noStrike" kern="1200" dirty="0">
                <a:solidFill>
                  <a:schemeClr val="tx1"/>
                </a:solidFill>
                <a:effectLst/>
                <a:latin typeface="+mn-lt"/>
                <a:ea typeface="+mn-ea"/>
                <a:cs typeface="+mn-cs"/>
              </a:rPr>
              <a:t> of each session. </a:t>
            </a:r>
            <a:endParaRPr lang="en-GB" b="0" dirty="0">
              <a:effectLst/>
            </a:endParaRPr>
          </a:p>
          <a:p>
            <a:pPr rtl="0"/>
            <a:br>
              <a:rPr lang="en-GB" b="0" dirty="0">
                <a:effectLst/>
              </a:rPr>
            </a:br>
            <a:r>
              <a:rPr lang="en-GB" sz="1200" b="0" i="0" u="none" strike="noStrike" kern="1200" dirty="0">
                <a:solidFill>
                  <a:schemeClr val="tx1"/>
                </a:solidFill>
                <a:effectLst/>
                <a:latin typeface="+mn-lt"/>
                <a:ea typeface="+mn-ea"/>
                <a:cs typeface="+mn-cs"/>
              </a:rPr>
              <a:t>During country adaptation of the questionnaire, some questions may have been added or deleted. </a:t>
            </a:r>
            <a:endParaRPr lang="en-GB" b="0" dirty="0">
              <a:effectLst/>
            </a:endParaRPr>
          </a:p>
          <a:p>
            <a:pPr rtl="0"/>
            <a:br>
              <a:rPr lang="en-GB" b="0" dirty="0">
                <a:effectLst/>
              </a:rPr>
            </a:br>
            <a:r>
              <a:rPr lang="en-GB" sz="1200" b="0" i="0" u="none" strike="noStrike" kern="1200" dirty="0">
                <a:solidFill>
                  <a:schemeClr val="tx1"/>
                </a:solidFill>
                <a:effectLst/>
                <a:latin typeface="+mn-lt"/>
                <a:ea typeface="+mn-ea"/>
                <a:cs typeface="+mn-cs"/>
              </a:rPr>
              <a:t>The survey manager or lead facilitator will adjust the recommended duration of each session based on how much the session content has been affected by the questionnaire adaptation.</a:t>
            </a:r>
            <a:endParaRPr lang="en-GB" b="0" dirty="0">
              <a:effectLst/>
            </a:endParaRPr>
          </a:p>
          <a:p>
            <a:br>
              <a:rPr lang="en-GB" dirty="0"/>
            </a:b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9</a:t>
            </a:fld>
            <a:endParaRPr lang="en-GB"/>
          </a:p>
        </p:txBody>
      </p:sp>
    </p:spTree>
    <p:extLst>
      <p:ext uri="{BB962C8B-B14F-4D97-AF65-F5344CB8AC3E}">
        <p14:creationId xmlns:p14="http://schemas.microsoft.com/office/powerpoint/2010/main" val="56071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979F1-05A3-4387-9047-8268792CE6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C9257D8-8E90-4BD3-BD75-EC6A1FDFC2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951270674"/>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E7B00-9E38-48BD-BD42-585E5B855D6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A162318-839A-4DDB-AF7F-45DACAE6C39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7C987B4-2514-406D-B06A-514A36A97449}"/>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5" name="Footer Placeholder 4">
            <a:extLst>
              <a:ext uri="{FF2B5EF4-FFF2-40B4-BE49-F238E27FC236}">
                <a16:creationId xmlns:a16="http://schemas.microsoft.com/office/drawing/2014/main" id="{F07EC6CB-FB4B-4747-A6C9-07B449B88E77}"/>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A7130FBF-9DC0-41DC-B410-5E37DDED097C}"/>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2884864880"/>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554561-7F4C-422F-8E1F-711420A6B4E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754B118-3C98-497F-B8E6-AEBCC31A99D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189668B-8E65-4318-9CEE-0F1452AD7E84}"/>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5" name="Footer Placeholder 4">
            <a:extLst>
              <a:ext uri="{FF2B5EF4-FFF2-40B4-BE49-F238E27FC236}">
                <a16:creationId xmlns:a16="http://schemas.microsoft.com/office/drawing/2014/main" id="{FE3DDD7F-A795-48C9-A231-763010EBFAD1}"/>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D123A3BD-0C69-402D-A27C-A44D40452D00}"/>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1731046886"/>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E6A1C-CFCE-4465-ABAA-B8C208D21AD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1FC2C64-E46C-497D-8F72-DC94C614AAE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8C0DD8F-9785-4942-ACD0-C6B973D8EFAA}"/>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5" name="Footer Placeholder 4">
            <a:extLst>
              <a:ext uri="{FF2B5EF4-FFF2-40B4-BE49-F238E27FC236}">
                <a16:creationId xmlns:a16="http://schemas.microsoft.com/office/drawing/2014/main" id="{0E2E645A-8142-4BF4-AAEA-2FBD85F054C1}"/>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E0B24A14-094F-464A-B7D7-1E73DADE4426}"/>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490981816"/>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4BEEE-DAE7-4F47-8541-54166AF1BE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BA12E93-C960-4135-8A27-F88922A9CAD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0DB0224-69A1-4B8A-9CFB-05EA2A0E1233}"/>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5" name="Footer Placeholder 4">
            <a:extLst>
              <a:ext uri="{FF2B5EF4-FFF2-40B4-BE49-F238E27FC236}">
                <a16:creationId xmlns:a16="http://schemas.microsoft.com/office/drawing/2014/main" id="{0EBEA8A2-0B04-40FB-8BDB-6D62EAEF7E87}"/>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457393D8-AEEE-4AA2-BCB6-53E8C3FD0789}"/>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4003388247"/>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BC8C3-7C4A-4EE6-B177-515F3C8AE4A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AF43D30-0AED-4F72-8850-D78E9DA62BB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27DBDC9-5432-419C-81D3-7339C35C669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7BC437F-64CD-4199-9402-DB1AC565868D}"/>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6" name="Footer Placeholder 5">
            <a:extLst>
              <a:ext uri="{FF2B5EF4-FFF2-40B4-BE49-F238E27FC236}">
                <a16:creationId xmlns:a16="http://schemas.microsoft.com/office/drawing/2014/main" id="{60DE094F-4283-4248-A6E4-76FAA65312B4}"/>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2653E755-361D-4A07-9A04-F3672E0B4E8E}"/>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451065744"/>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BF21F-A968-449D-9FA2-CD5BD9EEE6B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A607DC4-998D-4CFC-8745-1C33E9C6F2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C33E50B-6A8C-4134-8F3C-2EBD034B670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20FA19B-EC28-42AD-970C-0FBA3DF7C8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F7156B2-52AE-4203-82A9-0A3A38D4ECF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99B79C6-97D2-47ED-9D6F-89F52B67B6C9}"/>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8" name="Footer Placeholder 7">
            <a:extLst>
              <a:ext uri="{FF2B5EF4-FFF2-40B4-BE49-F238E27FC236}">
                <a16:creationId xmlns:a16="http://schemas.microsoft.com/office/drawing/2014/main" id="{A5088382-302A-42A5-96FC-00CD76AF2869}"/>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9" name="Slide Number Placeholder 8">
            <a:extLst>
              <a:ext uri="{FF2B5EF4-FFF2-40B4-BE49-F238E27FC236}">
                <a16:creationId xmlns:a16="http://schemas.microsoft.com/office/drawing/2014/main" id="{F363C413-632F-487F-A064-ECCFF20CC198}"/>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501285609"/>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FE986-CC09-40CB-8794-728D3A4D50A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81C4580-E0E0-410E-A8EF-559635424170}"/>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4" name="Footer Placeholder 3">
            <a:extLst>
              <a:ext uri="{FF2B5EF4-FFF2-40B4-BE49-F238E27FC236}">
                <a16:creationId xmlns:a16="http://schemas.microsoft.com/office/drawing/2014/main" id="{7A0021B1-B1A5-4390-9931-62B9973AD62A}"/>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5" name="Slide Number Placeholder 4">
            <a:extLst>
              <a:ext uri="{FF2B5EF4-FFF2-40B4-BE49-F238E27FC236}">
                <a16:creationId xmlns:a16="http://schemas.microsoft.com/office/drawing/2014/main" id="{16EE1ED0-6B72-4D34-AF65-543DAD8F5BA1}"/>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021505985"/>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1B427D-848C-4440-B914-46185C91A9CD}"/>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3" name="Footer Placeholder 2">
            <a:extLst>
              <a:ext uri="{FF2B5EF4-FFF2-40B4-BE49-F238E27FC236}">
                <a16:creationId xmlns:a16="http://schemas.microsoft.com/office/drawing/2014/main" id="{25E70E5F-7E9C-4E79-B83A-F4E7F1647423}"/>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4" name="Slide Number Placeholder 3">
            <a:extLst>
              <a:ext uri="{FF2B5EF4-FFF2-40B4-BE49-F238E27FC236}">
                <a16:creationId xmlns:a16="http://schemas.microsoft.com/office/drawing/2014/main" id="{44BBC04C-EDBB-432A-BF79-45E0343C5533}"/>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740923972"/>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1281D-9C7D-4187-9515-3D6F621067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1345368-E801-4D4A-B2F4-A47CEC9BB8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4DDBD52-441C-459D-BF68-BD401B80AE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2D469C6-7A38-4890-B220-CFCECB42C6A1}"/>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6" name="Footer Placeholder 5">
            <a:extLst>
              <a:ext uri="{FF2B5EF4-FFF2-40B4-BE49-F238E27FC236}">
                <a16:creationId xmlns:a16="http://schemas.microsoft.com/office/drawing/2014/main" id="{D86B9655-B326-4380-AD04-96DBAA6BCDE2}"/>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A9750C96-C745-4135-AE92-FA4AE6EC7697}"/>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899383526"/>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7FD55-E903-4166-B501-905B0C2BAF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72E65C9-DDAA-466A-A6FC-7D116EDC8C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70AA80B-212E-41D3-87AF-FC58A5D07A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063AF25-52CF-4127-AE62-8E55B6DAE27A}"/>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6" name="Footer Placeholder 5">
            <a:extLst>
              <a:ext uri="{FF2B5EF4-FFF2-40B4-BE49-F238E27FC236}">
                <a16:creationId xmlns:a16="http://schemas.microsoft.com/office/drawing/2014/main" id="{6294994E-CCCB-42D2-A6E5-F7BFB558CABB}"/>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1866B599-E99E-4B76-A90C-C8233724FA4A}"/>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2644539192"/>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AAB451-C634-4A9E-BFB0-9D91D08690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5E72FA12-8D9E-475C-A9D6-5357EB51C4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7726132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2.xml"/><Relationship Id="rId5" Type="http://schemas.openxmlformats.org/officeDocument/2006/relationships/image" Target="../media/image1.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3.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notesSlide" Target="../notesSlides/notesSlide4.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10.png"/><Relationship Id="rId11" Type="http://schemas.openxmlformats.org/officeDocument/2006/relationships/image" Target="../media/image8.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image" Target="../media/image9.png"/><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5.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6.xm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14.png"/><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5BB4486-8548-7693-0F10-43CD15A9C0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grpSp>
        <p:nvGrpSpPr>
          <p:cNvPr id="2" name="Group 1">
            <a:extLst>
              <a:ext uri="{FF2B5EF4-FFF2-40B4-BE49-F238E27FC236}">
                <a16:creationId xmlns:a16="http://schemas.microsoft.com/office/drawing/2014/main" id="{AEFF31C0-596D-4351-B46F-8440B6312256}"/>
              </a:ext>
            </a:extLst>
          </p:cNvPr>
          <p:cNvGrpSpPr/>
          <p:nvPr/>
        </p:nvGrpSpPr>
        <p:grpSpPr>
          <a:xfrm>
            <a:off x="1" y="1805920"/>
            <a:ext cx="12175670" cy="3332299"/>
            <a:chOff x="1" y="1805920"/>
            <a:chExt cx="12175670" cy="3332299"/>
          </a:xfrm>
        </p:grpSpPr>
        <p:grpSp>
          <p:nvGrpSpPr>
            <p:cNvPr id="31" name="Group 30">
              <a:extLst>
                <a:ext uri="{FF2B5EF4-FFF2-40B4-BE49-F238E27FC236}">
                  <a16:creationId xmlns:a16="http://schemas.microsoft.com/office/drawing/2014/main" id="{B73EB9B5-8DB0-C2BA-6F75-5397B8DDBBCD}"/>
                </a:ext>
              </a:extLst>
            </p:cNvPr>
            <p:cNvGrpSpPr/>
            <p:nvPr/>
          </p:nvGrpSpPr>
          <p:grpSpPr>
            <a:xfrm>
              <a:off x="3225226" y="1805920"/>
              <a:ext cx="8950445" cy="3332299"/>
              <a:chOff x="3225226" y="1805920"/>
              <a:chExt cx="8950445" cy="3332299"/>
            </a:xfrm>
          </p:grpSpPr>
          <p:sp>
            <p:nvSpPr>
              <p:cNvPr id="32" name="Rectangle 31">
                <a:extLst>
                  <a:ext uri="{FF2B5EF4-FFF2-40B4-BE49-F238E27FC236}">
                    <a16:creationId xmlns:a16="http://schemas.microsoft.com/office/drawing/2014/main" id="{3209C60B-4EAE-983B-EB90-2186CBA79AFC}"/>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33" name="Group 32">
                <a:extLst>
                  <a:ext uri="{FF2B5EF4-FFF2-40B4-BE49-F238E27FC236}">
                    <a16:creationId xmlns:a16="http://schemas.microsoft.com/office/drawing/2014/main" id="{7A08889B-A57A-D7C8-EAE7-BACEAFFB47D7}"/>
                  </a:ext>
                </a:extLst>
              </p:cNvPr>
              <p:cNvGrpSpPr/>
              <p:nvPr/>
            </p:nvGrpSpPr>
            <p:grpSpPr>
              <a:xfrm>
                <a:off x="3497856" y="2449085"/>
                <a:ext cx="7504761" cy="2689134"/>
                <a:chOff x="3029663" y="2665727"/>
                <a:chExt cx="7504761" cy="2689134"/>
              </a:xfrm>
            </p:grpSpPr>
            <p:sp>
              <p:nvSpPr>
                <p:cNvPr id="35" name="TextBox 34">
                  <a:extLst>
                    <a:ext uri="{FF2B5EF4-FFF2-40B4-BE49-F238E27FC236}">
                      <a16:creationId xmlns:a16="http://schemas.microsoft.com/office/drawing/2014/main" id="{6C5CA4A5-1A67-5576-0CC7-176E1C118893}"/>
                    </a:ext>
                  </a:extLst>
                </p:cNvPr>
                <p:cNvSpPr txBox="1"/>
                <p:nvPr/>
              </p:nvSpPr>
              <p:spPr>
                <a:xfrm>
                  <a:off x="3029663" y="2665727"/>
                  <a:ext cx="4720763" cy="595869"/>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3600" dirty="0"/>
                    <a:t>Unit 1</a:t>
                  </a:r>
                </a:p>
              </p:txBody>
            </p:sp>
            <p:sp>
              <p:nvSpPr>
                <p:cNvPr id="36" name="TextBox 35">
                  <a:extLst>
                    <a:ext uri="{FF2B5EF4-FFF2-40B4-BE49-F238E27FC236}">
                      <a16:creationId xmlns:a16="http://schemas.microsoft.com/office/drawing/2014/main" id="{8E7EEC0C-39AC-6792-600F-2FF2EFB7D9EB}"/>
                    </a:ext>
                  </a:extLst>
                </p:cNvPr>
                <p:cNvSpPr txBox="1"/>
                <p:nvPr/>
              </p:nvSpPr>
              <p:spPr>
                <a:xfrm>
                  <a:off x="3029663" y="3261596"/>
                  <a:ext cx="7504761" cy="2093265"/>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4800" dirty="0"/>
                    <a:t>Organization of data collection – Steps 1 and 2</a:t>
                  </a:r>
                </a:p>
                <a:p>
                  <a:pPr algn="l"/>
                  <a:endParaRPr lang="en-GB" sz="4800" dirty="0"/>
                </a:p>
              </p:txBody>
            </p:sp>
          </p:grpSp>
        </p:grpSp>
        <p:pic>
          <p:nvPicPr>
            <p:cNvPr id="10" name="Picture 9">
              <a:extLst>
                <a:ext uri="{FF2B5EF4-FFF2-40B4-BE49-F238E27FC236}">
                  <a16:creationId xmlns:a16="http://schemas.microsoft.com/office/drawing/2014/main" id="{837EE406-88EA-4B8D-8328-47404BB2918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Tree>
    <p:custDataLst>
      <p:tags r:id="rId1"/>
    </p:custDataLst>
    <p:extLst>
      <p:ext uri="{BB962C8B-B14F-4D97-AF65-F5344CB8AC3E}">
        <p14:creationId xmlns:p14="http://schemas.microsoft.com/office/powerpoint/2010/main" val="300676917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2. Adapt training package</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pSp>
        <p:nvGrpSpPr>
          <p:cNvPr id="24" name="Group 23">
            <a:extLst>
              <a:ext uri="{FF2B5EF4-FFF2-40B4-BE49-F238E27FC236}">
                <a16:creationId xmlns:a16="http://schemas.microsoft.com/office/drawing/2014/main" id="{E525DB03-714D-5D38-DA37-00EB40D50608}"/>
              </a:ext>
            </a:extLst>
          </p:cNvPr>
          <p:cNvGrpSpPr/>
          <p:nvPr/>
        </p:nvGrpSpPr>
        <p:grpSpPr>
          <a:xfrm>
            <a:off x="734149" y="1013130"/>
            <a:ext cx="10731110" cy="978945"/>
            <a:chOff x="931528" y="2142000"/>
            <a:chExt cx="10731110" cy="978945"/>
          </a:xfrm>
        </p:grpSpPr>
        <p:grpSp>
          <p:nvGrpSpPr>
            <p:cNvPr id="25" name="Group 24">
              <a:extLst>
                <a:ext uri="{FF2B5EF4-FFF2-40B4-BE49-F238E27FC236}">
                  <a16:creationId xmlns:a16="http://schemas.microsoft.com/office/drawing/2014/main" id="{77BE4A1D-E611-1965-6BC5-E51736297AA6}"/>
                </a:ext>
              </a:extLst>
            </p:cNvPr>
            <p:cNvGrpSpPr/>
            <p:nvPr/>
          </p:nvGrpSpPr>
          <p:grpSpPr>
            <a:xfrm>
              <a:off x="931528" y="2142000"/>
              <a:ext cx="10731110" cy="978945"/>
              <a:chOff x="931529" y="2142000"/>
              <a:chExt cx="10731110" cy="978945"/>
            </a:xfrm>
          </p:grpSpPr>
          <p:sp>
            <p:nvSpPr>
              <p:cNvPr id="27" name="grid1">
                <a:extLst>
                  <a:ext uri="{FF2B5EF4-FFF2-40B4-BE49-F238E27FC236}">
                    <a16:creationId xmlns:a16="http://schemas.microsoft.com/office/drawing/2014/main" id="{F065FD4B-1842-D8BA-A58B-C0C694686079}"/>
                  </a:ext>
                </a:extLst>
              </p:cNvPr>
              <p:cNvSpPr txBox="1"/>
              <p:nvPr/>
            </p:nvSpPr>
            <p:spPr>
              <a:xfrm>
                <a:off x="931529" y="2142000"/>
                <a:ext cx="10731110" cy="978945"/>
              </a:xfrm>
              <a:prstGeom prst="rect">
                <a:avLst/>
              </a:prstGeom>
              <a:solidFill>
                <a:srgbClr val="CBEBE6"/>
              </a:solidFill>
            </p:spPr>
            <p:txBody>
              <a:bodyPr vert="horz" wrap="square" lIns="91440" tIns="900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28" name="quest type 1">
                <a:extLst>
                  <a:ext uri="{FF2B5EF4-FFF2-40B4-BE49-F238E27FC236}">
                    <a16:creationId xmlns:a16="http://schemas.microsoft.com/office/drawing/2014/main" id="{123D522F-AEEB-AC17-6F75-1FCA33E9AEE0}"/>
                  </a:ext>
                </a:extLst>
              </p:cNvPr>
              <p:cNvSpPr/>
              <p:nvPr/>
            </p:nvSpPr>
            <p:spPr>
              <a:xfrm>
                <a:off x="1126517" y="2270709"/>
                <a:ext cx="798232" cy="730153"/>
              </a:xfrm>
              <a:prstGeom prst="rect">
                <a:avLst/>
              </a:prstGeom>
              <a:solidFill>
                <a:srgbClr val="98D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rgbClr val="595959"/>
                    </a:solidFill>
                  </a:rPr>
                  <a:t>1</a:t>
                </a:r>
              </a:p>
            </p:txBody>
          </p:sp>
        </p:grpSp>
        <p:sp>
          <p:nvSpPr>
            <p:cNvPr id="26" name="TextBox 25">
              <a:extLst>
                <a:ext uri="{FF2B5EF4-FFF2-40B4-BE49-F238E27FC236}">
                  <a16:creationId xmlns:a16="http://schemas.microsoft.com/office/drawing/2014/main" id="{9BAC6C82-8A77-6F60-9A97-6E1F66F595D9}"/>
                </a:ext>
              </a:extLst>
            </p:cNvPr>
            <p:cNvSpPr txBox="1"/>
            <p:nvPr/>
          </p:nvSpPr>
          <p:spPr>
            <a:xfrm>
              <a:off x="2157037" y="2417730"/>
              <a:ext cx="8892826" cy="461665"/>
            </a:xfrm>
            <a:prstGeom prst="rect">
              <a:avLst/>
            </a:prstGeom>
            <a:noFill/>
          </p:spPr>
          <p:txBody>
            <a:bodyPr wrap="square">
              <a:spAutoFit/>
            </a:bodyPr>
            <a:lstStyle/>
            <a:p>
              <a:r>
                <a:rPr lang="en-GB" sz="2400" dirty="0">
                  <a:solidFill>
                    <a:schemeClr val="tx1">
                      <a:lumMod val="65000"/>
                      <a:lumOff val="35000"/>
                    </a:schemeClr>
                  </a:solidFill>
                </a:rPr>
                <a:t>Decide the final number of training sessions</a:t>
              </a:r>
            </a:p>
          </p:txBody>
        </p:sp>
      </p:grpSp>
      <p:grpSp>
        <p:nvGrpSpPr>
          <p:cNvPr id="22" name="Group 21">
            <a:extLst>
              <a:ext uri="{FF2B5EF4-FFF2-40B4-BE49-F238E27FC236}">
                <a16:creationId xmlns:a16="http://schemas.microsoft.com/office/drawing/2014/main" id="{AC46081F-7FAE-48AD-9672-6290D5CD0C7E}"/>
              </a:ext>
            </a:extLst>
          </p:cNvPr>
          <p:cNvGrpSpPr/>
          <p:nvPr/>
        </p:nvGrpSpPr>
        <p:grpSpPr>
          <a:xfrm>
            <a:off x="730445" y="2146708"/>
            <a:ext cx="10731110" cy="978945"/>
            <a:chOff x="931528" y="2142000"/>
            <a:chExt cx="10731110" cy="978945"/>
          </a:xfrm>
        </p:grpSpPr>
        <p:grpSp>
          <p:nvGrpSpPr>
            <p:cNvPr id="23" name="Group 22">
              <a:extLst>
                <a:ext uri="{FF2B5EF4-FFF2-40B4-BE49-F238E27FC236}">
                  <a16:creationId xmlns:a16="http://schemas.microsoft.com/office/drawing/2014/main" id="{8E842828-D66E-4EB9-86F1-EE62359041ED}"/>
                </a:ext>
              </a:extLst>
            </p:cNvPr>
            <p:cNvGrpSpPr/>
            <p:nvPr/>
          </p:nvGrpSpPr>
          <p:grpSpPr>
            <a:xfrm>
              <a:off x="931528" y="2142000"/>
              <a:ext cx="10731110" cy="978945"/>
              <a:chOff x="931529" y="2142000"/>
              <a:chExt cx="10731110" cy="978945"/>
            </a:xfrm>
          </p:grpSpPr>
          <p:sp>
            <p:nvSpPr>
              <p:cNvPr id="42" name="grid1">
                <a:extLst>
                  <a:ext uri="{FF2B5EF4-FFF2-40B4-BE49-F238E27FC236}">
                    <a16:creationId xmlns:a16="http://schemas.microsoft.com/office/drawing/2014/main" id="{ECDCFC7B-0856-4B0C-A1DF-120B7AFDEF75}"/>
                  </a:ext>
                </a:extLst>
              </p:cNvPr>
              <p:cNvSpPr txBox="1"/>
              <p:nvPr/>
            </p:nvSpPr>
            <p:spPr>
              <a:xfrm>
                <a:off x="931529" y="2142000"/>
                <a:ext cx="10731110" cy="978945"/>
              </a:xfrm>
              <a:prstGeom prst="rect">
                <a:avLst/>
              </a:prstGeom>
              <a:solidFill>
                <a:srgbClr val="CBEBE6"/>
              </a:solidFill>
            </p:spPr>
            <p:txBody>
              <a:bodyPr vert="horz" wrap="square" lIns="91440" tIns="900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43" name="quest type 1">
                <a:extLst>
                  <a:ext uri="{FF2B5EF4-FFF2-40B4-BE49-F238E27FC236}">
                    <a16:creationId xmlns:a16="http://schemas.microsoft.com/office/drawing/2014/main" id="{1C2F25DF-5042-44C0-BC00-C84077C59CDB}"/>
                  </a:ext>
                </a:extLst>
              </p:cNvPr>
              <p:cNvSpPr/>
              <p:nvPr/>
            </p:nvSpPr>
            <p:spPr>
              <a:xfrm>
                <a:off x="1126517" y="2270709"/>
                <a:ext cx="798232" cy="730153"/>
              </a:xfrm>
              <a:prstGeom prst="rect">
                <a:avLst/>
              </a:prstGeom>
              <a:solidFill>
                <a:srgbClr val="98D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rgbClr val="595959"/>
                    </a:solidFill>
                  </a:rPr>
                  <a:t>2</a:t>
                </a:r>
              </a:p>
            </p:txBody>
          </p:sp>
        </p:grpSp>
        <p:sp>
          <p:nvSpPr>
            <p:cNvPr id="31" name="TextBox 30">
              <a:extLst>
                <a:ext uri="{FF2B5EF4-FFF2-40B4-BE49-F238E27FC236}">
                  <a16:creationId xmlns:a16="http://schemas.microsoft.com/office/drawing/2014/main" id="{FA6B5496-55BB-40E3-9C86-9AA6DA8549F3}"/>
                </a:ext>
              </a:extLst>
            </p:cNvPr>
            <p:cNvSpPr txBox="1"/>
            <p:nvPr/>
          </p:nvSpPr>
          <p:spPr>
            <a:xfrm>
              <a:off x="2157037" y="2417730"/>
              <a:ext cx="8892826" cy="461665"/>
            </a:xfrm>
            <a:prstGeom prst="rect">
              <a:avLst/>
            </a:prstGeom>
            <a:noFill/>
          </p:spPr>
          <p:txBody>
            <a:bodyPr wrap="square">
              <a:spAutoFit/>
            </a:bodyPr>
            <a:lstStyle/>
            <a:p>
              <a:r>
                <a:rPr lang="en-GB" sz="2400" dirty="0">
                  <a:solidFill>
                    <a:schemeClr val="tx1">
                      <a:lumMod val="65000"/>
                      <a:lumOff val="35000"/>
                    </a:schemeClr>
                  </a:solidFill>
                </a:rPr>
                <a:t>Adapt the training duration of each session</a:t>
              </a:r>
            </a:p>
          </p:txBody>
        </p:sp>
      </p:grpSp>
      <p:grpSp>
        <p:nvGrpSpPr>
          <p:cNvPr id="29" name="Group 28">
            <a:extLst>
              <a:ext uri="{FF2B5EF4-FFF2-40B4-BE49-F238E27FC236}">
                <a16:creationId xmlns:a16="http://schemas.microsoft.com/office/drawing/2014/main" id="{7F5E1FA6-9C21-4C58-8EF6-82D5FDCB0D72}"/>
              </a:ext>
            </a:extLst>
          </p:cNvPr>
          <p:cNvGrpSpPr/>
          <p:nvPr/>
        </p:nvGrpSpPr>
        <p:grpSpPr>
          <a:xfrm>
            <a:off x="730445" y="3280286"/>
            <a:ext cx="10731110" cy="978945"/>
            <a:chOff x="931528" y="2142000"/>
            <a:chExt cx="10731110" cy="978945"/>
          </a:xfrm>
        </p:grpSpPr>
        <p:grpSp>
          <p:nvGrpSpPr>
            <p:cNvPr id="30" name="Group 29">
              <a:extLst>
                <a:ext uri="{FF2B5EF4-FFF2-40B4-BE49-F238E27FC236}">
                  <a16:creationId xmlns:a16="http://schemas.microsoft.com/office/drawing/2014/main" id="{0EA46D53-B169-414B-8A0C-6F4BB0A2DD7D}"/>
                </a:ext>
              </a:extLst>
            </p:cNvPr>
            <p:cNvGrpSpPr/>
            <p:nvPr/>
          </p:nvGrpSpPr>
          <p:grpSpPr>
            <a:xfrm>
              <a:off x="931528" y="2142000"/>
              <a:ext cx="10731110" cy="978945"/>
              <a:chOff x="931529" y="2142000"/>
              <a:chExt cx="10731110" cy="978945"/>
            </a:xfrm>
          </p:grpSpPr>
          <p:sp>
            <p:nvSpPr>
              <p:cNvPr id="33" name="grid1">
                <a:extLst>
                  <a:ext uri="{FF2B5EF4-FFF2-40B4-BE49-F238E27FC236}">
                    <a16:creationId xmlns:a16="http://schemas.microsoft.com/office/drawing/2014/main" id="{FC7FE6BF-8AE4-46FF-B217-66A85076FAC9}"/>
                  </a:ext>
                </a:extLst>
              </p:cNvPr>
              <p:cNvSpPr txBox="1"/>
              <p:nvPr/>
            </p:nvSpPr>
            <p:spPr>
              <a:xfrm>
                <a:off x="931529" y="2142000"/>
                <a:ext cx="10731110" cy="978945"/>
              </a:xfrm>
              <a:prstGeom prst="rect">
                <a:avLst/>
              </a:prstGeom>
              <a:solidFill>
                <a:srgbClr val="CBEBE6"/>
              </a:solidFill>
            </p:spPr>
            <p:txBody>
              <a:bodyPr vert="horz" wrap="square" lIns="91440" tIns="900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34" name="quest type 1">
                <a:extLst>
                  <a:ext uri="{FF2B5EF4-FFF2-40B4-BE49-F238E27FC236}">
                    <a16:creationId xmlns:a16="http://schemas.microsoft.com/office/drawing/2014/main" id="{034BFCBC-E111-43F2-8925-12AF6D14D253}"/>
                  </a:ext>
                </a:extLst>
              </p:cNvPr>
              <p:cNvSpPr/>
              <p:nvPr/>
            </p:nvSpPr>
            <p:spPr>
              <a:xfrm>
                <a:off x="1126517" y="2270709"/>
                <a:ext cx="798232" cy="730153"/>
              </a:xfrm>
              <a:prstGeom prst="rect">
                <a:avLst/>
              </a:prstGeom>
              <a:solidFill>
                <a:srgbClr val="98D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rgbClr val="595959"/>
                    </a:solidFill>
                  </a:rPr>
                  <a:t>3</a:t>
                </a:r>
              </a:p>
            </p:txBody>
          </p:sp>
        </p:grpSp>
        <p:sp>
          <p:nvSpPr>
            <p:cNvPr id="32" name="TextBox 31">
              <a:extLst>
                <a:ext uri="{FF2B5EF4-FFF2-40B4-BE49-F238E27FC236}">
                  <a16:creationId xmlns:a16="http://schemas.microsoft.com/office/drawing/2014/main" id="{28744C1F-F524-4DE2-B887-FEC600457BC3}"/>
                </a:ext>
              </a:extLst>
            </p:cNvPr>
            <p:cNvSpPr txBox="1"/>
            <p:nvPr/>
          </p:nvSpPr>
          <p:spPr>
            <a:xfrm>
              <a:off x="2157037" y="2218706"/>
              <a:ext cx="8892826" cy="830997"/>
            </a:xfrm>
            <a:prstGeom prst="rect">
              <a:avLst/>
            </a:prstGeom>
            <a:noFill/>
          </p:spPr>
          <p:txBody>
            <a:bodyPr wrap="square">
              <a:spAutoFit/>
            </a:bodyPr>
            <a:lstStyle/>
            <a:p>
              <a:r>
                <a:rPr lang="en-GB" sz="2400" b="1" dirty="0">
                  <a:solidFill>
                    <a:schemeClr val="tx1">
                      <a:lumMod val="65000"/>
                      <a:lumOff val="35000"/>
                    </a:schemeClr>
                  </a:solidFill>
                </a:rPr>
                <a:t>Adapt the content of the sessions based on the adapted questionnaire</a:t>
              </a:r>
            </a:p>
          </p:txBody>
        </p:sp>
      </p:grpSp>
      <p:sp>
        <p:nvSpPr>
          <p:cNvPr id="52" name="TextBox 51">
            <a:extLst>
              <a:ext uri="{FF2B5EF4-FFF2-40B4-BE49-F238E27FC236}">
                <a16:creationId xmlns:a16="http://schemas.microsoft.com/office/drawing/2014/main" id="{3A2D0E38-A9F6-4DEB-8D26-6A6A34E1563E}"/>
              </a:ext>
            </a:extLst>
          </p:cNvPr>
          <p:cNvSpPr txBox="1"/>
          <p:nvPr/>
        </p:nvSpPr>
        <p:spPr>
          <a:xfrm>
            <a:off x="794914" y="4487942"/>
            <a:ext cx="7538758" cy="461665"/>
          </a:xfrm>
          <a:prstGeom prst="rect">
            <a:avLst/>
          </a:prstGeom>
          <a:noFill/>
        </p:spPr>
        <p:txBody>
          <a:bodyPr wrap="square">
            <a:spAutoFit/>
          </a:bodyPr>
          <a:lstStyle/>
          <a:p>
            <a:r>
              <a:rPr lang="en-GB" sz="2400" dirty="0">
                <a:solidFill>
                  <a:schemeClr val="tx1">
                    <a:lumMod val="65000"/>
                    <a:lumOff val="35000"/>
                  </a:schemeClr>
                </a:solidFill>
              </a:rPr>
              <a:t>Content can be adapted by: </a:t>
            </a:r>
            <a:endParaRPr lang="en-GB" sz="2400" b="1" dirty="0">
              <a:solidFill>
                <a:schemeClr val="tx1">
                  <a:lumMod val="65000"/>
                  <a:lumOff val="35000"/>
                </a:schemeClr>
              </a:solidFill>
            </a:endParaRPr>
          </a:p>
        </p:txBody>
      </p:sp>
      <p:sp>
        <p:nvSpPr>
          <p:cNvPr id="57" name="TextBox 56">
            <a:extLst>
              <a:ext uri="{FF2B5EF4-FFF2-40B4-BE49-F238E27FC236}">
                <a16:creationId xmlns:a16="http://schemas.microsoft.com/office/drawing/2014/main" id="{B7C5859A-94ED-4793-A728-587680B7FF94}"/>
              </a:ext>
            </a:extLst>
          </p:cNvPr>
          <p:cNvSpPr txBox="1"/>
          <p:nvPr/>
        </p:nvSpPr>
        <p:spPr>
          <a:xfrm>
            <a:off x="1844568" y="5101809"/>
            <a:ext cx="3968669" cy="979268"/>
          </a:xfrm>
          <a:prstGeom prst="rect">
            <a:avLst/>
          </a:prstGeom>
          <a:solidFill>
            <a:srgbClr val="98D7CE"/>
          </a:solidFill>
        </p:spPr>
        <p:txBody>
          <a:bodyPr vert="horz" wrap="square" lIns="360000" tIns="468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marL="288000" algn="l"/>
            <a:r>
              <a:rPr lang="en-GB" sz="2400" dirty="0">
                <a:solidFill>
                  <a:srgbClr val="595959"/>
                </a:solidFill>
              </a:rPr>
              <a:t>survey manager or</a:t>
            </a:r>
          </a:p>
          <a:p>
            <a:pPr marL="288000" algn="l"/>
            <a:r>
              <a:rPr lang="en-GB" sz="2400" dirty="0">
                <a:solidFill>
                  <a:srgbClr val="595959"/>
                </a:solidFill>
              </a:rPr>
              <a:t>lead facilitator</a:t>
            </a:r>
          </a:p>
        </p:txBody>
      </p:sp>
      <p:grpSp>
        <p:nvGrpSpPr>
          <p:cNvPr id="58" name="circle 1">
            <a:extLst>
              <a:ext uri="{FF2B5EF4-FFF2-40B4-BE49-F238E27FC236}">
                <a16:creationId xmlns:a16="http://schemas.microsoft.com/office/drawing/2014/main" id="{AFB1F7AD-0FC3-4B00-969A-078F887E1F36}"/>
              </a:ext>
            </a:extLst>
          </p:cNvPr>
          <p:cNvGrpSpPr/>
          <p:nvPr/>
        </p:nvGrpSpPr>
        <p:grpSpPr>
          <a:xfrm>
            <a:off x="1314934" y="5094246"/>
            <a:ext cx="986830" cy="986830"/>
            <a:chOff x="470234" y="1852537"/>
            <a:chExt cx="2295039" cy="2295039"/>
          </a:xfrm>
        </p:grpSpPr>
        <p:sp>
          <p:nvSpPr>
            <p:cNvPr id="59" name="circle">
              <a:extLst>
                <a:ext uri="{FF2B5EF4-FFF2-40B4-BE49-F238E27FC236}">
                  <a16:creationId xmlns:a16="http://schemas.microsoft.com/office/drawing/2014/main" id="{A06198AE-4CF3-477B-B07F-67106497AB96}"/>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0" name="Picture 59">
              <a:extLst>
                <a:ext uri="{FF2B5EF4-FFF2-40B4-BE49-F238E27FC236}">
                  <a16:creationId xmlns:a16="http://schemas.microsoft.com/office/drawing/2014/main" id="{299EF4D3-204D-4FAB-BD41-2EE22B0E63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8078" y="2170381"/>
              <a:ext cx="1659350" cy="1659350"/>
            </a:xfrm>
            <a:prstGeom prst="rect">
              <a:avLst/>
            </a:prstGeom>
          </p:spPr>
        </p:pic>
      </p:grpSp>
      <p:sp>
        <p:nvSpPr>
          <p:cNvPr id="61" name="TextBox 60">
            <a:extLst>
              <a:ext uri="{FF2B5EF4-FFF2-40B4-BE49-F238E27FC236}">
                <a16:creationId xmlns:a16="http://schemas.microsoft.com/office/drawing/2014/main" id="{3DD8E088-F865-476F-88EE-7CDC67C3AECC}"/>
              </a:ext>
            </a:extLst>
          </p:cNvPr>
          <p:cNvSpPr txBox="1"/>
          <p:nvPr/>
        </p:nvSpPr>
        <p:spPr>
          <a:xfrm>
            <a:off x="6993971" y="5109565"/>
            <a:ext cx="3968669" cy="979268"/>
          </a:xfrm>
          <a:prstGeom prst="rect">
            <a:avLst/>
          </a:prstGeom>
          <a:solidFill>
            <a:srgbClr val="98D7CE"/>
          </a:solidFill>
        </p:spPr>
        <p:txBody>
          <a:bodyPr vert="horz" wrap="square" lIns="360000" tIns="468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marL="288000" algn="l"/>
            <a:r>
              <a:rPr lang="en-GB" sz="2400" dirty="0">
                <a:solidFill>
                  <a:srgbClr val="595959"/>
                </a:solidFill>
              </a:rPr>
              <a:t>facilitators assigned to facilitate sessions</a:t>
            </a:r>
          </a:p>
        </p:txBody>
      </p:sp>
      <p:grpSp>
        <p:nvGrpSpPr>
          <p:cNvPr id="62" name="circle 1">
            <a:extLst>
              <a:ext uri="{FF2B5EF4-FFF2-40B4-BE49-F238E27FC236}">
                <a16:creationId xmlns:a16="http://schemas.microsoft.com/office/drawing/2014/main" id="{623FC87D-B69D-4107-BA20-E1A8513197E8}"/>
              </a:ext>
            </a:extLst>
          </p:cNvPr>
          <p:cNvGrpSpPr/>
          <p:nvPr/>
        </p:nvGrpSpPr>
        <p:grpSpPr>
          <a:xfrm>
            <a:off x="6464337" y="5102002"/>
            <a:ext cx="986830" cy="986830"/>
            <a:chOff x="470234" y="1852537"/>
            <a:chExt cx="2295039" cy="2295039"/>
          </a:xfrm>
        </p:grpSpPr>
        <p:sp>
          <p:nvSpPr>
            <p:cNvPr id="63" name="circle">
              <a:extLst>
                <a:ext uri="{FF2B5EF4-FFF2-40B4-BE49-F238E27FC236}">
                  <a16:creationId xmlns:a16="http://schemas.microsoft.com/office/drawing/2014/main" id="{C14E4DFD-D8EB-4409-8F77-4C5F6F7EEC77}"/>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4" name="Picture 63">
              <a:extLst>
                <a:ext uri="{FF2B5EF4-FFF2-40B4-BE49-F238E27FC236}">
                  <a16:creationId xmlns:a16="http://schemas.microsoft.com/office/drawing/2014/main" id="{C07818A4-2CFE-497E-BFF5-ED00B75BA2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88078" y="2170381"/>
              <a:ext cx="1659350" cy="1659350"/>
            </a:xfrm>
            <a:prstGeom prst="rect">
              <a:avLst/>
            </a:prstGeom>
          </p:spPr>
        </p:pic>
      </p:grpSp>
    </p:spTree>
    <p:custDataLst>
      <p:tags r:id="rId1"/>
    </p:custDataLst>
    <p:extLst>
      <p:ext uri="{BB962C8B-B14F-4D97-AF65-F5344CB8AC3E}">
        <p14:creationId xmlns:p14="http://schemas.microsoft.com/office/powerpoint/2010/main" val="95536075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fade">
                                      <p:cBhvr>
                                        <p:cTn id="12" dur="500"/>
                                        <p:tgtEl>
                                          <p:spTgt spid="52"/>
                                        </p:tgtEl>
                                      </p:cBhvr>
                                    </p:animEffect>
                                  </p:childTnLst>
                                </p:cTn>
                              </p:par>
                            </p:childTnLst>
                          </p:cTn>
                        </p:par>
                      </p:childTnLst>
                    </p:cTn>
                  </p:par>
                  <p:par>
                    <p:cTn id="13" fill="hold">
                      <p:stCondLst>
                        <p:cond delay="indefinite"/>
                      </p:stCondLst>
                      <p:childTnLst>
                        <p:par>
                          <p:cTn id="14" fill="hold">
                            <p:stCondLst>
                              <p:cond delay="0"/>
                            </p:stCondLst>
                            <p:childTnLst>
                              <p:par>
                                <p:cTn id="15" presetID="31" presetClass="entr" presetSubtype="0" fill="hold" nodeType="clickEffect">
                                  <p:stCondLst>
                                    <p:cond delay="0"/>
                                  </p:stCondLst>
                                  <p:childTnLst>
                                    <p:set>
                                      <p:cBhvr>
                                        <p:cTn id="16" dur="1" fill="hold">
                                          <p:stCondLst>
                                            <p:cond delay="0"/>
                                          </p:stCondLst>
                                        </p:cTn>
                                        <p:tgtEl>
                                          <p:spTgt spid="58"/>
                                        </p:tgtEl>
                                        <p:attrNameLst>
                                          <p:attrName>style.visibility</p:attrName>
                                        </p:attrNameLst>
                                      </p:cBhvr>
                                      <p:to>
                                        <p:strVal val="visible"/>
                                      </p:to>
                                    </p:set>
                                    <p:anim calcmode="lin" valueType="num">
                                      <p:cBhvr>
                                        <p:cTn id="17" dur="500" fill="hold"/>
                                        <p:tgtEl>
                                          <p:spTgt spid="58"/>
                                        </p:tgtEl>
                                        <p:attrNameLst>
                                          <p:attrName>ppt_w</p:attrName>
                                        </p:attrNameLst>
                                      </p:cBhvr>
                                      <p:tavLst>
                                        <p:tav tm="0">
                                          <p:val>
                                            <p:fltVal val="0"/>
                                          </p:val>
                                        </p:tav>
                                        <p:tav tm="100000">
                                          <p:val>
                                            <p:strVal val="#ppt_w"/>
                                          </p:val>
                                        </p:tav>
                                      </p:tavLst>
                                    </p:anim>
                                    <p:anim calcmode="lin" valueType="num">
                                      <p:cBhvr>
                                        <p:cTn id="18" dur="500" fill="hold"/>
                                        <p:tgtEl>
                                          <p:spTgt spid="58"/>
                                        </p:tgtEl>
                                        <p:attrNameLst>
                                          <p:attrName>ppt_h</p:attrName>
                                        </p:attrNameLst>
                                      </p:cBhvr>
                                      <p:tavLst>
                                        <p:tav tm="0">
                                          <p:val>
                                            <p:fltVal val="0"/>
                                          </p:val>
                                        </p:tav>
                                        <p:tav tm="100000">
                                          <p:val>
                                            <p:strVal val="#ppt_h"/>
                                          </p:val>
                                        </p:tav>
                                      </p:tavLst>
                                    </p:anim>
                                    <p:anim calcmode="lin" valueType="num">
                                      <p:cBhvr>
                                        <p:cTn id="19" dur="500" fill="hold"/>
                                        <p:tgtEl>
                                          <p:spTgt spid="58"/>
                                        </p:tgtEl>
                                        <p:attrNameLst>
                                          <p:attrName>style.rotation</p:attrName>
                                        </p:attrNameLst>
                                      </p:cBhvr>
                                      <p:tavLst>
                                        <p:tav tm="0">
                                          <p:val>
                                            <p:fltVal val="90"/>
                                          </p:val>
                                        </p:tav>
                                        <p:tav tm="100000">
                                          <p:val>
                                            <p:fltVal val="0"/>
                                          </p:val>
                                        </p:tav>
                                      </p:tavLst>
                                    </p:anim>
                                    <p:animEffect transition="in" filter="fade">
                                      <p:cBhvr>
                                        <p:cTn id="20" dur="500"/>
                                        <p:tgtEl>
                                          <p:spTgt spid="58"/>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57"/>
                                        </p:tgtEl>
                                        <p:attrNameLst>
                                          <p:attrName>style.visibility</p:attrName>
                                        </p:attrNameLst>
                                      </p:cBhvr>
                                      <p:to>
                                        <p:strVal val="visible"/>
                                      </p:to>
                                    </p:set>
                                    <p:animEffect transition="in" filter="fade">
                                      <p:cBhvr>
                                        <p:cTn id="24" dur="500"/>
                                        <p:tgtEl>
                                          <p:spTgt spid="57"/>
                                        </p:tgtEl>
                                      </p:cBhvr>
                                    </p:animEffect>
                                  </p:childTnLst>
                                </p:cTn>
                              </p:par>
                            </p:childTnLst>
                          </p:cTn>
                        </p:par>
                      </p:childTnLst>
                    </p:cTn>
                  </p:par>
                  <p:par>
                    <p:cTn id="25" fill="hold">
                      <p:stCondLst>
                        <p:cond delay="indefinite"/>
                      </p:stCondLst>
                      <p:childTnLst>
                        <p:par>
                          <p:cTn id="26" fill="hold">
                            <p:stCondLst>
                              <p:cond delay="0"/>
                            </p:stCondLst>
                            <p:childTnLst>
                              <p:par>
                                <p:cTn id="27" presetID="31" presetClass="entr" presetSubtype="0" fill="hold" nodeType="clickEffect">
                                  <p:stCondLst>
                                    <p:cond delay="0"/>
                                  </p:stCondLst>
                                  <p:childTnLst>
                                    <p:set>
                                      <p:cBhvr>
                                        <p:cTn id="28" dur="1" fill="hold">
                                          <p:stCondLst>
                                            <p:cond delay="0"/>
                                          </p:stCondLst>
                                        </p:cTn>
                                        <p:tgtEl>
                                          <p:spTgt spid="62"/>
                                        </p:tgtEl>
                                        <p:attrNameLst>
                                          <p:attrName>style.visibility</p:attrName>
                                        </p:attrNameLst>
                                      </p:cBhvr>
                                      <p:to>
                                        <p:strVal val="visible"/>
                                      </p:to>
                                    </p:set>
                                    <p:anim calcmode="lin" valueType="num">
                                      <p:cBhvr>
                                        <p:cTn id="29" dur="500" fill="hold"/>
                                        <p:tgtEl>
                                          <p:spTgt spid="62"/>
                                        </p:tgtEl>
                                        <p:attrNameLst>
                                          <p:attrName>ppt_w</p:attrName>
                                        </p:attrNameLst>
                                      </p:cBhvr>
                                      <p:tavLst>
                                        <p:tav tm="0">
                                          <p:val>
                                            <p:fltVal val="0"/>
                                          </p:val>
                                        </p:tav>
                                        <p:tav tm="100000">
                                          <p:val>
                                            <p:strVal val="#ppt_w"/>
                                          </p:val>
                                        </p:tav>
                                      </p:tavLst>
                                    </p:anim>
                                    <p:anim calcmode="lin" valueType="num">
                                      <p:cBhvr>
                                        <p:cTn id="30" dur="500" fill="hold"/>
                                        <p:tgtEl>
                                          <p:spTgt spid="62"/>
                                        </p:tgtEl>
                                        <p:attrNameLst>
                                          <p:attrName>ppt_h</p:attrName>
                                        </p:attrNameLst>
                                      </p:cBhvr>
                                      <p:tavLst>
                                        <p:tav tm="0">
                                          <p:val>
                                            <p:fltVal val="0"/>
                                          </p:val>
                                        </p:tav>
                                        <p:tav tm="100000">
                                          <p:val>
                                            <p:strVal val="#ppt_h"/>
                                          </p:val>
                                        </p:tav>
                                      </p:tavLst>
                                    </p:anim>
                                    <p:anim calcmode="lin" valueType="num">
                                      <p:cBhvr>
                                        <p:cTn id="31" dur="500" fill="hold"/>
                                        <p:tgtEl>
                                          <p:spTgt spid="62"/>
                                        </p:tgtEl>
                                        <p:attrNameLst>
                                          <p:attrName>style.rotation</p:attrName>
                                        </p:attrNameLst>
                                      </p:cBhvr>
                                      <p:tavLst>
                                        <p:tav tm="0">
                                          <p:val>
                                            <p:fltVal val="90"/>
                                          </p:val>
                                        </p:tav>
                                        <p:tav tm="100000">
                                          <p:val>
                                            <p:fltVal val="0"/>
                                          </p:val>
                                        </p:tav>
                                      </p:tavLst>
                                    </p:anim>
                                    <p:animEffect transition="in" filter="fade">
                                      <p:cBhvr>
                                        <p:cTn id="32" dur="500"/>
                                        <p:tgtEl>
                                          <p:spTgt spid="62"/>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61"/>
                                        </p:tgtEl>
                                        <p:attrNameLst>
                                          <p:attrName>style.visibility</p:attrName>
                                        </p:attrNameLst>
                                      </p:cBhvr>
                                      <p:to>
                                        <p:strVal val="visible"/>
                                      </p:to>
                                    </p:set>
                                    <p:animEffect transition="in" filter="fade">
                                      <p:cBhvr>
                                        <p:cTn id="36"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7" grpId="0" animBg="1"/>
      <p:bldP spid="6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B1B7C6B9-D03A-9C24-1D70-4EFD1EB0386E}"/>
              </a:ext>
            </a:extLst>
          </p:cNvPr>
          <p:cNvGrpSpPr/>
          <p:nvPr/>
        </p:nvGrpSpPr>
        <p:grpSpPr>
          <a:xfrm>
            <a:off x="1" y="1805920"/>
            <a:ext cx="12175670" cy="3243080"/>
            <a:chOff x="1" y="1805920"/>
            <a:chExt cx="12175670" cy="3243080"/>
          </a:xfrm>
        </p:grpSpPr>
        <p:sp>
          <p:nvSpPr>
            <p:cNvPr id="31" name="Rectangle 30">
              <a:extLst>
                <a:ext uri="{FF2B5EF4-FFF2-40B4-BE49-F238E27FC236}">
                  <a16:creationId xmlns:a16="http://schemas.microsoft.com/office/drawing/2014/main" id="{C722E496-F0A4-4BBC-8A7E-23EC7AF1D461}"/>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3" name="Picture 32">
              <a:extLst>
                <a:ext uri="{FF2B5EF4-FFF2-40B4-BE49-F238E27FC236}">
                  <a16:creationId xmlns:a16="http://schemas.microsoft.com/office/drawing/2014/main" id="{AF39FB24-B5A4-81D3-0EA4-95C7191023C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
        <p:nvSpPr>
          <p:cNvPr id="11" name="TextBox 10">
            <a:extLst>
              <a:ext uri="{FF2B5EF4-FFF2-40B4-BE49-F238E27FC236}">
                <a16:creationId xmlns:a16="http://schemas.microsoft.com/office/drawing/2014/main" id="{9D060800-B7AB-63FD-EA24-369378A4F8DF}"/>
              </a:ext>
            </a:extLst>
          </p:cNvPr>
          <p:cNvSpPr txBox="1"/>
          <p:nvPr/>
        </p:nvSpPr>
        <p:spPr>
          <a:xfrm>
            <a:off x="3499200" y="2677993"/>
            <a:ext cx="7663630"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You have now completed Unit 1.</a:t>
            </a:r>
          </a:p>
        </p:txBody>
      </p:sp>
      <p:pic>
        <p:nvPicPr>
          <p:cNvPr id="13" name="Picture 12">
            <a:extLst>
              <a:ext uri="{FF2B5EF4-FFF2-40B4-BE49-F238E27FC236}">
                <a16:creationId xmlns:a16="http://schemas.microsoft.com/office/drawing/2014/main" id="{F68593BF-4BEE-2086-1B40-EC8859E1E5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sp>
        <p:nvSpPr>
          <p:cNvPr id="12" name="TextBox 11">
            <a:extLst>
              <a:ext uri="{FF2B5EF4-FFF2-40B4-BE49-F238E27FC236}">
                <a16:creationId xmlns:a16="http://schemas.microsoft.com/office/drawing/2014/main" id="{ED3E103A-B4A6-49A9-9DE5-C38654D1AF97}"/>
              </a:ext>
            </a:extLst>
          </p:cNvPr>
          <p:cNvSpPr txBox="1"/>
          <p:nvPr/>
        </p:nvSpPr>
        <p:spPr>
          <a:xfrm>
            <a:off x="3499200" y="3427460"/>
            <a:ext cx="7528029" cy="760401"/>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In the next unit, we will look at how to prepare a training plan.</a:t>
            </a:r>
          </a:p>
        </p:txBody>
      </p:sp>
    </p:spTree>
    <p:custDataLst>
      <p:tags r:id="rId1"/>
    </p:custDataLst>
    <p:extLst>
      <p:ext uri="{BB962C8B-B14F-4D97-AF65-F5344CB8AC3E}">
        <p14:creationId xmlns:p14="http://schemas.microsoft.com/office/powerpoint/2010/main" val="71436355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B1B7C6B9-D03A-9C24-1D70-4EFD1EB0386E}"/>
              </a:ext>
            </a:extLst>
          </p:cNvPr>
          <p:cNvGrpSpPr/>
          <p:nvPr/>
        </p:nvGrpSpPr>
        <p:grpSpPr>
          <a:xfrm>
            <a:off x="1" y="1805920"/>
            <a:ext cx="12175670" cy="3243080"/>
            <a:chOff x="1" y="1805920"/>
            <a:chExt cx="12175670" cy="3243080"/>
          </a:xfrm>
        </p:grpSpPr>
        <p:sp>
          <p:nvSpPr>
            <p:cNvPr id="31" name="Rectangle 30">
              <a:extLst>
                <a:ext uri="{FF2B5EF4-FFF2-40B4-BE49-F238E27FC236}">
                  <a16:creationId xmlns:a16="http://schemas.microsoft.com/office/drawing/2014/main" id="{C722E496-F0A4-4BBC-8A7E-23EC7AF1D461}"/>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3" name="Picture 32">
              <a:extLst>
                <a:ext uri="{FF2B5EF4-FFF2-40B4-BE49-F238E27FC236}">
                  <a16:creationId xmlns:a16="http://schemas.microsoft.com/office/drawing/2014/main" id="{AF39FB24-B5A4-81D3-0EA4-95C7191023C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
        <p:nvSpPr>
          <p:cNvPr id="11" name="TextBox 10">
            <a:extLst>
              <a:ext uri="{FF2B5EF4-FFF2-40B4-BE49-F238E27FC236}">
                <a16:creationId xmlns:a16="http://schemas.microsoft.com/office/drawing/2014/main" id="{9D060800-B7AB-63FD-EA24-369378A4F8DF}"/>
              </a:ext>
            </a:extLst>
          </p:cNvPr>
          <p:cNvSpPr txBox="1"/>
          <p:nvPr/>
        </p:nvSpPr>
        <p:spPr>
          <a:xfrm>
            <a:off x="3499200" y="2677993"/>
            <a:ext cx="7663630"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By the end of this unit, you will be able to:</a:t>
            </a:r>
          </a:p>
        </p:txBody>
      </p:sp>
      <p:pic>
        <p:nvPicPr>
          <p:cNvPr id="13" name="Picture 12">
            <a:extLst>
              <a:ext uri="{FF2B5EF4-FFF2-40B4-BE49-F238E27FC236}">
                <a16:creationId xmlns:a16="http://schemas.microsoft.com/office/drawing/2014/main" id="{F68593BF-4BEE-2086-1B40-EC8859E1E5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sp>
        <p:nvSpPr>
          <p:cNvPr id="19" name="TextBox 18">
            <a:extLst>
              <a:ext uri="{FF2B5EF4-FFF2-40B4-BE49-F238E27FC236}">
                <a16:creationId xmlns:a16="http://schemas.microsoft.com/office/drawing/2014/main" id="{FB51BEA6-30C4-BF3A-513C-068EAD4C8451}"/>
              </a:ext>
            </a:extLst>
          </p:cNvPr>
          <p:cNvSpPr txBox="1"/>
          <p:nvPr/>
        </p:nvSpPr>
        <p:spPr>
          <a:xfrm>
            <a:off x="3828197" y="3211919"/>
            <a:ext cx="7545938"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describe how to decide on the training strategy</a:t>
            </a:r>
          </a:p>
        </p:txBody>
      </p:sp>
      <p:pic>
        <p:nvPicPr>
          <p:cNvPr id="3" name="bullet white">
            <a:extLst>
              <a:ext uri="{FF2B5EF4-FFF2-40B4-BE49-F238E27FC236}">
                <a16:creationId xmlns:a16="http://schemas.microsoft.com/office/drawing/2014/main" id="{5144A0A6-322A-4B3E-AD56-6C04AF562D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91777" y="3366260"/>
            <a:ext cx="117692" cy="122400"/>
          </a:xfrm>
          <a:prstGeom prst="rect">
            <a:avLst/>
          </a:prstGeom>
        </p:spPr>
      </p:pic>
      <p:sp>
        <p:nvSpPr>
          <p:cNvPr id="2" name="TextBox 1">
            <a:extLst>
              <a:ext uri="{FF2B5EF4-FFF2-40B4-BE49-F238E27FC236}">
                <a16:creationId xmlns:a16="http://schemas.microsoft.com/office/drawing/2014/main" id="{0C741BDC-0C36-BCFD-0BD9-CFBA8429088A}"/>
              </a:ext>
            </a:extLst>
          </p:cNvPr>
          <p:cNvSpPr txBox="1"/>
          <p:nvPr/>
        </p:nvSpPr>
        <p:spPr>
          <a:xfrm>
            <a:off x="3828197" y="3742650"/>
            <a:ext cx="7545938"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describe how to adapt the training package</a:t>
            </a:r>
          </a:p>
        </p:txBody>
      </p:sp>
      <p:pic>
        <p:nvPicPr>
          <p:cNvPr id="4" name="bullet white">
            <a:extLst>
              <a:ext uri="{FF2B5EF4-FFF2-40B4-BE49-F238E27FC236}">
                <a16:creationId xmlns:a16="http://schemas.microsoft.com/office/drawing/2014/main" id="{9B1BD1C4-671A-B11C-ED3A-F3A5FEAD1A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91777" y="3895451"/>
            <a:ext cx="117692" cy="122400"/>
          </a:xfrm>
          <a:prstGeom prst="rect">
            <a:avLst/>
          </a:prstGeom>
        </p:spPr>
      </p:pic>
    </p:spTree>
    <p:custDataLst>
      <p:tags r:id="rId1"/>
    </p:custDataLst>
    <p:extLst>
      <p:ext uri="{BB962C8B-B14F-4D97-AF65-F5344CB8AC3E}">
        <p14:creationId xmlns:p14="http://schemas.microsoft.com/office/powerpoint/2010/main" val="304068581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 calcmode="lin" valueType="num">
                                      <p:cBhvr>
                                        <p:cTn id="14" dur="500" fill="hold"/>
                                        <p:tgtEl>
                                          <p:spTgt spid="3"/>
                                        </p:tgtEl>
                                        <p:attrNameLst>
                                          <p:attrName>style.rotation</p:attrName>
                                        </p:attrNameLst>
                                      </p:cBhvr>
                                      <p:tavLst>
                                        <p:tav tm="0">
                                          <p:val>
                                            <p:fltVal val="90"/>
                                          </p:val>
                                        </p:tav>
                                        <p:tav tm="100000">
                                          <p:val>
                                            <p:fltVal val="0"/>
                                          </p:val>
                                        </p:tav>
                                      </p:tavLst>
                                    </p:anim>
                                    <p:animEffect transition="in" filter="fade">
                                      <p:cBhvr>
                                        <p:cTn id="15" dur="500"/>
                                        <p:tgtEl>
                                          <p:spTgt spid="3"/>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 calcmode="lin" valueType="num">
                                      <p:cBhvr>
                                        <p:cTn id="26" dur="500" fill="hold"/>
                                        <p:tgtEl>
                                          <p:spTgt spid="4"/>
                                        </p:tgtEl>
                                        <p:attrNameLst>
                                          <p:attrName>style.rotation</p:attrName>
                                        </p:attrNameLst>
                                      </p:cBhvr>
                                      <p:tavLst>
                                        <p:tav tm="0">
                                          <p:val>
                                            <p:fltVal val="90"/>
                                          </p:val>
                                        </p:tav>
                                        <p:tav tm="100000">
                                          <p:val>
                                            <p:fltVal val="0"/>
                                          </p:val>
                                        </p:tav>
                                      </p:tavLst>
                                    </p:anim>
                                    <p:animEffect transition="in" filter="fade">
                                      <p:cBhvr>
                                        <p:cTn id="27" dur="500"/>
                                        <p:tgtEl>
                                          <p:spTgt spid="4"/>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9" grpId="0"/>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611122"/>
            <a:chOff x="-1235" y="-815"/>
            <a:chExt cx="8388879"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584775"/>
            </a:xfrm>
            <a:prstGeom prst="rect">
              <a:avLst/>
            </a:prstGeom>
            <a:noFill/>
          </p:spPr>
          <p:txBody>
            <a:bodyPr wrap="square">
              <a:spAutoFit/>
            </a:bodyPr>
            <a:lstStyle/>
            <a:p>
              <a:r>
                <a:rPr lang="en-GB" sz="3200" dirty="0">
                  <a:solidFill>
                    <a:srgbClr val="595959"/>
                  </a:solidFill>
                </a:rPr>
                <a:t>HHFA data collection training</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3" name="HHFA table">
            <a:extLst>
              <a:ext uri="{FF2B5EF4-FFF2-40B4-BE49-F238E27FC236}">
                <a16:creationId xmlns:a16="http://schemas.microsoft.com/office/drawing/2014/main" id="{F4ACCE41-8BBA-4A6B-BB3A-0382B4466776}"/>
              </a:ext>
            </a:extLst>
          </p:cNvPr>
          <p:cNvGraphicFramePr>
            <a:graphicFrameLocks noGrp="1"/>
          </p:cNvGraphicFramePr>
          <p:nvPr>
            <p:extLst>
              <p:ext uri="{D42A27DB-BD31-4B8C-83A1-F6EECF244321}">
                <p14:modId xmlns:p14="http://schemas.microsoft.com/office/powerpoint/2010/main" val="3805791668"/>
              </p:ext>
            </p:extLst>
          </p:nvPr>
        </p:nvGraphicFramePr>
        <p:xfrm>
          <a:off x="668511" y="930626"/>
          <a:ext cx="10854978" cy="5127379"/>
        </p:xfrm>
        <a:graphic>
          <a:graphicData uri="http://schemas.openxmlformats.org/drawingml/2006/table">
            <a:tbl>
              <a:tblPr firstRow="1" bandRow="1">
                <a:tableStyleId>{7DF18680-E054-41AD-8BC1-D1AEF772440D}</a:tableStyleId>
              </a:tblPr>
              <a:tblGrid>
                <a:gridCol w="2613948">
                  <a:extLst>
                    <a:ext uri="{9D8B030D-6E8A-4147-A177-3AD203B41FA5}">
                      <a16:colId xmlns:a16="http://schemas.microsoft.com/office/drawing/2014/main" val="2618285126"/>
                    </a:ext>
                  </a:extLst>
                </a:gridCol>
                <a:gridCol w="4021311">
                  <a:extLst>
                    <a:ext uri="{9D8B030D-6E8A-4147-A177-3AD203B41FA5}">
                      <a16:colId xmlns:a16="http://schemas.microsoft.com/office/drawing/2014/main" val="779337543"/>
                    </a:ext>
                  </a:extLst>
                </a:gridCol>
                <a:gridCol w="4219719">
                  <a:extLst>
                    <a:ext uri="{9D8B030D-6E8A-4147-A177-3AD203B41FA5}">
                      <a16:colId xmlns:a16="http://schemas.microsoft.com/office/drawing/2014/main" val="3230710596"/>
                    </a:ext>
                  </a:extLst>
                </a:gridCol>
              </a:tblGrid>
              <a:tr h="1203073">
                <a:tc>
                  <a:txBody>
                    <a:bodyPr/>
                    <a:lstStyle/>
                    <a:p>
                      <a:pPr marL="180000" algn="l"/>
                      <a:r>
                        <a:rPr lang="en-GB" sz="2000" dirty="0"/>
                        <a:t>HHFA training of Data Collectors</a:t>
                      </a:r>
                    </a:p>
                  </a:txBody>
                  <a:tcPr anchor="ctr">
                    <a:solidFill>
                      <a:srgbClr val="31B09C"/>
                    </a:solidFill>
                  </a:tcPr>
                </a:tc>
                <a:tc>
                  <a:txBody>
                    <a:bodyPr/>
                    <a:lstStyle/>
                    <a:p>
                      <a:pPr algn="l"/>
                      <a:r>
                        <a:rPr lang="en-GB" sz="2000" dirty="0"/>
                        <a:t>Centralized location</a:t>
                      </a:r>
                    </a:p>
                  </a:txBody>
                  <a:tcPr marL="1044000" anchor="ctr">
                    <a:solidFill>
                      <a:srgbClr val="31B09C"/>
                    </a:solidFill>
                  </a:tcPr>
                </a:tc>
                <a:tc>
                  <a:txBody>
                    <a:bodyPr/>
                    <a:lstStyle/>
                    <a:p>
                      <a:pPr algn="l"/>
                      <a:r>
                        <a:rPr lang="en-GB" sz="2000" dirty="0"/>
                        <a:t>Decentralized locations (Cascade training)</a:t>
                      </a:r>
                    </a:p>
                  </a:txBody>
                  <a:tcPr marL="1044000" anchor="ctr">
                    <a:solidFill>
                      <a:srgbClr val="31B09C"/>
                    </a:solidFill>
                  </a:tcPr>
                </a:tc>
                <a:extLst>
                  <a:ext uri="{0D108BD9-81ED-4DB2-BD59-A6C34878D82A}">
                    <a16:rowId xmlns:a16="http://schemas.microsoft.com/office/drawing/2014/main" val="1386757866"/>
                  </a:ext>
                </a:extLst>
              </a:tr>
              <a:tr h="952401">
                <a:tc>
                  <a:txBody>
                    <a:bodyPr/>
                    <a:lstStyle/>
                    <a:p>
                      <a:pPr marL="180000">
                        <a:spcBef>
                          <a:spcPts val="600"/>
                        </a:spcBef>
                      </a:pPr>
                      <a:r>
                        <a:rPr lang="en-GB" sz="2000" b="1" dirty="0">
                          <a:solidFill>
                            <a:schemeClr val="bg1"/>
                          </a:solidFill>
                        </a:rPr>
                        <a:t>ToT duration</a:t>
                      </a:r>
                    </a:p>
                  </a:txBody>
                  <a:tcPr marL="792000" marR="0" marT="324000">
                    <a:solidFill>
                      <a:srgbClr val="72C8BC"/>
                    </a:solidFill>
                  </a:tcPr>
                </a:tc>
                <a:tc>
                  <a:txBody>
                    <a:bodyPr/>
                    <a:lstStyle/>
                    <a:p>
                      <a:pPr marL="72000">
                        <a:lnSpc>
                          <a:spcPct val="120000"/>
                        </a:lnSpc>
                        <a:spcBef>
                          <a:spcPts val="600"/>
                        </a:spcBef>
                      </a:pPr>
                      <a:r>
                        <a:rPr lang="en-GB" sz="2000" dirty="0">
                          <a:solidFill>
                            <a:srgbClr val="595959"/>
                          </a:solidFill>
                        </a:rPr>
                        <a:t>2 or 3 days</a:t>
                      </a:r>
                    </a:p>
                  </a:txBody>
                  <a:tcPr anchor="ctr">
                    <a:solidFill>
                      <a:srgbClr val="CBEBE6"/>
                    </a:solidFill>
                  </a:tcPr>
                </a:tc>
                <a:tc>
                  <a:txBody>
                    <a:bodyPr/>
                    <a:lstStyle/>
                    <a:p>
                      <a:pPr marL="72000">
                        <a:lnSpc>
                          <a:spcPct val="120000"/>
                        </a:lnSpc>
                        <a:spcBef>
                          <a:spcPts val="600"/>
                        </a:spcBef>
                      </a:pPr>
                      <a:r>
                        <a:rPr lang="en-GB" sz="2000" dirty="0">
                          <a:solidFill>
                            <a:srgbClr val="595959"/>
                          </a:solidFill>
                        </a:rPr>
                        <a:t>Full training recommended</a:t>
                      </a:r>
                    </a:p>
                  </a:txBody>
                  <a:tcPr anchor="ctr">
                    <a:solidFill>
                      <a:srgbClr val="CBEBE6"/>
                    </a:solidFill>
                  </a:tcPr>
                </a:tc>
                <a:extLst>
                  <a:ext uri="{0D108BD9-81ED-4DB2-BD59-A6C34878D82A}">
                    <a16:rowId xmlns:a16="http://schemas.microsoft.com/office/drawing/2014/main" val="1093359223"/>
                  </a:ext>
                </a:extLst>
              </a:tr>
              <a:tr h="982980">
                <a:tc>
                  <a:txBody>
                    <a:bodyPr/>
                    <a:lstStyle/>
                    <a:p>
                      <a:pPr marL="180000"/>
                      <a:r>
                        <a:rPr lang="en-GB" sz="2000" b="1" dirty="0">
                          <a:solidFill>
                            <a:schemeClr val="bg1"/>
                          </a:solidFill>
                        </a:rPr>
                        <a:t>Facilitation approach</a:t>
                      </a:r>
                    </a:p>
                  </a:txBody>
                  <a:tcPr marL="792000" anchor="ctr">
                    <a:solidFill>
                      <a:srgbClr val="72C8BC"/>
                    </a:solidFill>
                  </a:tcPr>
                </a:tc>
                <a:tc>
                  <a:txBody>
                    <a:bodyPr/>
                    <a:lstStyle/>
                    <a:p>
                      <a:pPr marL="72000">
                        <a:lnSpc>
                          <a:spcPct val="120000"/>
                        </a:lnSpc>
                      </a:pPr>
                      <a:r>
                        <a:rPr lang="en-GB" sz="2000" dirty="0">
                          <a:solidFill>
                            <a:srgbClr val="595959"/>
                          </a:solidFill>
                        </a:rPr>
                        <a:t>Sessions can be assigned to a high number of facilitators</a:t>
                      </a:r>
                    </a:p>
                  </a:txBody>
                  <a:tcPr anchor="ctr">
                    <a:solidFill>
                      <a:srgbClr val="E9F7F5"/>
                    </a:solidFill>
                  </a:tcPr>
                </a:tc>
                <a:tc>
                  <a:txBody>
                    <a:bodyPr/>
                    <a:lstStyle/>
                    <a:p>
                      <a:pPr marL="72000">
                        <a:lnSpc>
                          <a:spcPct val="120000"/>
                        </a:lnSpc>
                      </a:pPr>
                      <a:r>
                        <a:rPr lang="en-GB" sz="2000" dirty="0">
                          <a:solidFill>
                            <a:srgbClr val="595959"/>
                          </a:solidFill>
                        </a:rPr>
                        <a:t>Full training falls on a small number of facilitators in each site</a:t>
                      </a:r>
                    </a:p>
                  </a:txBody>
                  <a:tcPr anchor="ctr">
                    <a:solidFill>
                      <a:srgbClr val="E9F7F5"/>
                    </a:solidFill>
                  </a:tcPr>
                </a:tc>
                <a:extLst>
                  <a:ext uri="{0D108BD9-81ED-4DB2-BD59-A6C34878D82A}">
                    <a16:rowId xmlns:a16="http://schemas.microsoft.com/office/drawing/2014/main" val="662959316"/>
                  </a:ext>
                </a:extLst>
              </a:tr>
              <a:tr h="1988925">
                <a:tc>
                  <a:txBody>
                    <a:bodyPr/>
                    <a:lstStyle/>
                    <a:p>
                      <a:pPr marL="180000"/>
                      <a:r>
                        <a:rPr lang="en-GB" sz="2000" b="1" dirty="0">
                          <a:solidFill>
                            <a:schemeClr val="bg1"/>
                          </a:solidFill>
                        </a:rPr>
                        <a:t>Main implications</a:t>
                      </a:r>
                    </a:p>
                  </a:txBody>
                  <a:tcPr marL="792000" marT="180000">
                    <a:solidFill>
                      <a:srgbClr val="72C8BC"/>
                    </a:solidFill>
                  </a:tcPr>
                </a:tc>
                <a:tc>
                  <a:txBody>
                    <a:bodyPr/>
                    <a:lstStyle/>
                    <a:p>
                      <a:pPr marL="342900" indent="-342900">
                        <a:lnSpc>
                          <a:spcPct val="120000"/>
                        </a:lnSpc>
                        <a:spcBef>
                          <a:spcPts val="0"/>
                        </a:spcBef>
                        <a:buFont typeface="Arial" panose="020B0604020202020204" pitchFamily="34" charset="0"/>
                        <a:buChar char="•"/>
                      </a:pPr>
                      <a:r>
                        <a:rPr lang="en-GB" sz="2000" dirty="0">
                          <a:solidFill>
                            <a:srgbClr val="FF0000"/>
                          </a:solidFill>
                        </a:rPr>
                        <a:t>All data collectors get the same training</a:t>
                      </a:r>
                    </a:p>
                    <a:p>
                      <a:pPr marL="342900" indent="-342900">
                        <a:lnSpc>
                          <a:spcPct val="120000"/>
                        </a:lnSpc>
                        <a:spcBef>
                          <a:spcPts val="0"/>
                        </a:spcBef>
                        <a:buFont typeface="Arial" panose="020B0604020202020204" pitchFamily="34" charset="0"/>
                        <a:buChar char="•"/>
                      </a:pPr>
                      <a:r>
                        <a:rPr lang="en-GB" sz="2000" dirty="0">
                          <a:solidFill>
                            <a:srgbClr val="595959"/>
                          </a:solidFill>
                        </a:rPr>
                        <a:t>Logistically demanding</a:t>
                      </a:r>
                    </a:p>
                    <a:p>
                      <a:pPr marL="342900" indent="-342900">
                        <a:lnSpc>
                          <a:spcPct val="120000"/>
                        </a:lnSpc>
                        <a:spcBef>
                          <a:spcPts val="0"/>
                        </a:spcBef>
                        <a:buFont typeface="Arial" panose="020B0604020202020204" pitchFamily="34" charset="0"/>
                        <a:buChar char="•"/>
                      </a:pPr>
                      <a:r>
                        <a:rPr lang="en-GB" sz="2000" dirty="0">
                          <a:solidFill>
                            <a:srgbClr val="595959"/>
                          </a:solidFill>
                        </a:rPr>
                        <a:t>Demanding in terms of coordination for facilitator lead</a:t>
                      </a:r>
                    </a:p>
                  </a:txBody>
                  <a:tcPr>
                    <a:solidFill>
                      <a:srgbClr val="CBEBE6"/>
                    </a:solidFill>
                  </a:tcPr>
                </a:tc>
                <a:tc>
                  <a:txBody>
                    <a:bodyPr/>
                    <a:lstStyle/>
                    <a:p>
                      <a:pPr marL="342900" indent="-342900">
                        <a:lnSpc>
                          <a:spcPct val="120000"/>
                        </a:lnSpc>
                        <a:buFont typeface="Arial" panose="020B0604020202020204" pitchFamily="34" charset="0"/>
                        <a:buChar char="•"/>
                      </a:pPr>
                      <a:r>
                        <a:rPr lang="en-GB" sz="2000" dirty="0">
                          <a:solidFill>
                            <a:srgbClr val="FF0000"/>
                          </a:solidFill>
                        </a:rPr>
                        <a:t>Not all data collectors get the same training</a:t>
                      </a:r>
                    </a:p>
                    <a:p>
                      <a:pPr marL="342900" indent="-342900">
                        <a:lnSpc>
                          <a:spcPct val="120000"/>
                        </a:lnSpc>
                        <a:buFont typeface="Arial" panose="020B0604020202020204" pitchFamily="34" charset="0"/>
                        <a:buChar char="•"/>
                      </a:pPr>
                      <a:r>
                        <a:rPr lang="en-GB" sz="2000" dirty="0">
                          <a:solidFill>
                            <a:srgbClr val="595959"/>
                          </a:solidFill>
                        </a:rPr>
                        <a:t>Less demanding logistically</a:t>
                      </a:r>
                    </a:p>
                    <a:p>
                      <a:pPr marL="342900" indent="-342900">
                        <a:lnSpc>
                          <a:spcPct val="120000"/>
                        </a:lnSpc>
                        <a:buFont typeface="Arial" panose="020B0604020202020204" pitchFamily="34" charset="0"/>
                        <a:buChar char="•"/>
                      </a:pPr>
                      <a:r>
                        <a:rPr lang="en-GB" sz="2000" dirty="0">
                          <a:solidFill>
                            <a:srgbClr val="595959"/>
                          </a:solidFill>
                        </a:rPr>
                        <a:t>Demanding in terms of content for facilitators</a:t>
                      </a:r>
                    </a:p>
                  </a:txBody>
                  <a:tcPr>
                    <a:solidFill>
                      <a:srgbClr val="CBEBE6"/>
                    </a:solidFill>
                  </a:tcPr>
                </a:tc>
                <a:extLst>
                  <a:ext uri="{0D108BD9-81ED-4DB2-BD59-A6C34878D82A}">
                    <a16:rowId xmlns:a16="http://schemas.microsoft.com/office/drawing/2014/main" val="2315607305"/>
                  </a:ext>
                </a:extLst>
              </a:tr>
            </a:tbl>
          </a:graphicData>
        </a:graphic>
      </p:graphicFrame>
      <p:pic>
        <p:nvPicPr>
          <p:cNvPr id="5" name="icon centralized">
            <a:extLst>
              <a:ext uri="{FF2B5EF4-FFF2-40B4-BE49-F238E27FC236}">
                <a16:creationId xmlns:a16="http://schemas.microsoft.com/office/drawing/2014/main" id="{010E7659-8875-49BC-91ED-B170874A79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91865" y="1179090"/>
            <a:ext cx="685800" cy="685800"/>
          </a:xfrm>
          <a:prstGeom prst="rect">
            <a:avLst/>
          </a:prstGeom>
        </p:spPr>
      </p:pic>
      <p:pic>
        <p:nvPicPr>
          <p:cNvPr id="14" name="icon decentralized">
            <a:extLst>
              <a:ext uri="{FF2B5EF4-FFF2-40B4-BE49-F238E27FC236}">
                <a16:creationId xmlns:a16="http://schemas.microsoft.com/office/drawing/2014/main" id="{F8400B80-2DDE-4116-B1A3-87552F77B08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89638" y="1179090"/>
            <a:ext cx="685800" cy="685800"/>
          </a:xfrm>
          <a:prstGeom prst="rect">
            <a:avLst/>
          </a:prstGeom>
        </p:spPr>
      </p:pic>
      <p:pic>
        <p:nvPicPr>
          <p:cNvPr id="15" name="icon ToT duration">
            <a:extLst>
              <a:ext uri="{FF2B5EF4-FFF2-40B4-BE49-F238E27FC236}">
                <a16:creationId xmlns:a16="http://schemas.microsoft.com/office/drawing/2014/main" id="{EA8CB4AE-521B-4D6D-B2C7-FA0FA27C482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6909" y="2268750"/>
            <a:ext cx="685800" cy="685800"/>
          </a:xfrm>
          <a:prstGeom prst="rect">
            <a:avLst/>
          </a:prstGeom>
        </p:spPr>
      </p:pic>
      <p:pic>
        <p:nvPicPr>
          <p:cNvPr id="16" name="icon facilitation approach">
            <a:extLst>
              <a:ext uri="{FF2B5EF4-FFF2-40B4-BE49-F238E27FC236}">
                <a16:creationId xmlns:a16="http://schemas.microsoft.com/office/drawing/2014/main" id="{9E7E9A95-B7CD-4C31-B099-8A918F37ABB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6909" y="3194580"/>
            <a:ext cx="685800" cy="685800"/>
          </a:xfrm>
          <a:prstGeom prst="rect">
            <a:avLst/>
          </a:prstGeom>
        </p:spPr>
      </p:pic>
      <p:pic>
        <p:nvPicPr>
          <p:cNvPr id="17" name="icon main implications">
            <a:extLst>
              <a:ext uri="{FF2B5EF4-FFF2-40B4-BE49-F238E27FC236}">
                <a16:creationId xmlns:a16="http://schemas.microsoft.com/office/drawing/2014/main" id="{3B63CC2F-554A-4717-95C8-60A5E72B5DD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93349" y="4205820"/>
            <a:ext cx="685800" cy="685800"/>
          </a:xfrm>
          <a:prstGeom prst="rect">
            <a:avLst/>
          </a:prstGeom>
        </p:spPr>
      </p:pic>
      <p:sp>
        <p:nvSpPr>
          <p:cNvPr id="4" name="cover1">
            <a:extLst>
              <a:ext uri="{FF2B5EF4-FFF2-40B4-BE49-F238E27FC236}">
                <a16:creationId xmlns:a16="http://schemas.microsoft.com/office/drawing/2014/main" id="{DF78BA4B-295B-4A89-917B-A162424C655E}"/>
              </a:ext>
            </a:extLst>
          </p:cNvPr>
          <p:cNvSpPr/>
          <p:nvPr/>
        </p:nvSpPr>
        <p:spPr>
          <a:xfrm>
            <a:off x="668512" y="2142000"/>
            <a:ext cx="10872000" cy="936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cover2">
            <a:extLst>
              <a:ext uri="{FF2B5EF4-FFF2-40B4-BE49-F238E27FC236}">
                <a16:creationId xmlns:a16="http://schemas.microsoft.com/office/drawing/2014/main" id="{9684837C-7691-4EC7-88FE-2A06DC7E09C1}"/>
              </a:ext>
            </a:extLst>
          </p:cNvPr>
          <p:cNvSpPr/>
          <p:nvPr/>
        </p:nvSpPr>
        <p:spPr>
          <a:xfrm>
            <a:off x="668510" y="3080280"/>
            <a:ext cx="10872000" cy="990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cover3">
            <a:extLst>
              <a:ext uri="{FF2B5EF4-FFF2-40B4-BE49-F238E27FC236}">
                <a16:creationId xmlns:a16="http://schemas.microsoft.com/office/drawing/2014/main" id="{EFC5A4E6-83BE-4A52-8129-2D066BBE41F7}"/>
              </a:ext>
            </a:extLst>
          </p:cNvPr>
          <p:cNvSpPr/>
          <p:nvPr/>
        </p:nvSpPr>
        <p:spPr>
          <a:xfrm>
            <a:off x="668508" y="4068332"/>
            <a:ext cx="10872000" cy="199162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highlight2">
            <a:extLst>
              <a:ext uri="{FF2B5EF4-FFF2-40B4-BE49-F238E27FC236}">
                <a16:creationId xmlns:a16="http://schemas.microsoft.com/office/drawing/2014/main" id="{D1187516-06FD-4CAF-B026-0365856317AC}"/>
              </a:ext>
            </a:extLst>
          </p:cNvPr>
          <p:cNvSpPr/>
          <p:nvPr/>
        </p:nvSpPr>
        <p:spPr>
          <a:xfrm>
            <a:off x="7312669" y="936590"/>
            <a:ext cx="4219330" cy="1188000"/>
          </a:xfrm>
          <a:prstGeom prst="rect">
            <a:avLst/>
          </a:prstGeom>
          <a:solidFill>
            <a:srgbClr val="FDDEA3">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highlight1 column">
            <a:extLst>
              <a:ext uri="{FF2B5EF4-FFF2-40B4-BE49-F238E27FC236}">
                <a16:creationId xmlns:a16="http://schemas.microsoft.com/office/drawing/2014/main" id="{54630AE0-ACC4-40C1-8F77-D147C6827BD3}"/>
              </a:ext>
            </a:extLst>
          </p:cNvPr>
          <p:cNvSpPr/>
          <p:nvPr/>
        </p:nvSpPr>
        <p:spPr>
          <a:xfrm>
            <a:off x="3268984" y="936590"/>
            <a:ext cx="4035173" cy="1188000"/>
          </a:xfrm>
          <a:prstGeom prst="rect">
            <a:avLst/>
          </a:prstGeom>
          <a:solidFill>
            <a:srgbClr val="FDDEA3">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402359850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par>
                                <p:cTn id="17" presetID="10"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500"/>
                                        <p:tgtEl>
                                          <p:spTgt spid="16"/>
                                        </p:tgtEl>
                                      </p:cBhvr>
                                    </p:animEffect>
                                  </p:childTnLst>
                                </p:cTn>
                              </p:par>
                              <p:par>
                                <p:cTn id="20" presetID="10" presetClass="entr" presetSubtype="0" fill="hold"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24"/>
                                        </p:tgtEl>
                                      </p:cBhvr>
                                    </p:animEffect>
                                    <p:set>
                                      <p:cBhvr>
                                        <p:cTn id="41" dur="1" fill="hold">
                                          <p:stCondLst>
                                            <p:cond delay="499"/>
                                          </p:stCondLst>
                                        </p:cTn>
                                        <p:tgtEl>
                                          <p:spTgt spid="24"/>
                                        </p:tgtEl>
                                        <p:attrNameLst>
                                          <p:attrName>style.visibility</p:attrName>
                                        </p:attrNameLst>
                                      </p:cBhvr>
                                      <p:to>
                                        <p:strVal val="hidden"/>
                                      </p:to>
                                    </p:set>
                                  </p:childTnLst>
                                </p:cTn>
                              </p:par>
                            </p:childTnLst>
                          </p:cTn>
                        </p:par>
                        <p:par>
                          <p:cTn id="42" fill="hold">
                            <p:stCondLst>
                              <p:cond delay="500"/>
                            </p:stCondLst>
                            <p:childTnLst>
                              <p:par>
                                <p:cTn id="43" presetID="10" presetClass="entr" presetSubtype="0" fill="hold" grpId="0" nodeType="after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fade">
                                      <p:cBhvr>
                                        <p:cTn id="4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2" grpId="0" animBg="1"/>
      <p:bldP spid="23" grpId="0" animBg="1"/>
      <p:bldP spid="25" grpId="0" animBg="1"/>
      <p:bldP spid="24" grpId="0" animBg="1"/>
      <p:bldP spid="24"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bulletText1">
            <a:extLst>
              <a:ext uri="{FF2B5EF4-FFF2-40B4-BE49-F238E27FC236}">
                <a16:creationId xmlns:a16="http://schemas.microsoft.com/office/drawing/2014/main" id="{1A888DB7-7699-4793-8D18-791EAB9E320D}"/>
              </a:ext>
            </a:extLst>
          </p:cNvPr>
          <p:cNvSpPr txBox="1"/>
          <p:nvPr/>
        </p:nvSpPr>
        <p:spPr>
          <a:xfrm>
            <a:off x="5487778" y="2993334"/>
            <a:ext cx="5969783"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a </a:t>
            </a:r>
            <a:r>
              <a:rPr lang="en-GB" sz="2400" b="1" dirty="0" err="1">
                <a:solidFill>
                  <a:schemeClr val="tx1">
                    <a:lumMod val="65000"/>
                    <a:lumOff val="35000"/>
                  </a:schemeClr>
                </a:solidFill>
              </a:rPr>
              <a:t>ToT</a:t>
            </a:r>
            <a:r>
              <a:rPr lang="en-GB" sz="2400" b="1" dirty="0">
                <a:solidFill>
                  <a:schemeClr val="tx1">
                    <a:lumMod val="65000"/>
                    <a:lumOff val="35000"/>
                  </a:schemeClr>
                </a:solidFill>
              </a:rPr>
              <a:t> workshop </a:t>
            </a:r>
            <a:r>
              <a:rPr lang="en-GB" sz="2400" dirty="0">
                <a:solidFill>
                  <a:schemeClr val="tx1">
                    <a:lumMod val="65000"/>
                    <a:lumOff val="35000"/>
                  </a:schemeClr>
                </a:solidFill>
              </a:rPr>
              <a:t>for </a:t>
            </a:r>
            <a:r>
              <a:rPr lang="en-GB" sz="2400" b="1" dirty="0">
                <a:solidFill>
                  <a:schemeClr val="tx1">
                    <a:lumMod val="65000"/>
                    <a:lumOff val="35000"/>
                  </a:schemeClr>
                </a:solidFill>
              </a:rPr>
              <a:t>facilitators</a:t>
            </a:r>
            <a:endParaRPr lang="en-GB" sz="2400" dirty="0">
              <a:solidFill>
                <a:schemeClr val="tx1">
                  <a:lumMod val="65000"/>
                  <a:lumOff val="35000"/>
                </a:schemeClr>
              </a:solidFill>
            </a:endParaRPr>
          </a:p>
        </p:txBody>
      </p:sp>
      <p:sp>
        <p:nvSpPr>
          <p:cNvPr id="15" name="bulletText3">
            <a:extLst>
              <a:ext uri="{FF2B5EF4-FFF2-40B4-BE49-F238E27FC236}">
                <a16:creationId xmlns:a16="http://schemas.microsoft.com/office/drawing/2014/main" id="{315247FE-E925-4CFA-A1E3-58C2C4C99F64}"/>
              </a:ext>
            </a:extLst>
          </p:cNvPr>
          <p:cNvSpPr txBox="1"/>
          <p:nvPr/>
        </p:nvSpPr>
        <p:spPr>
          <a:xfrm>
            <a:off x="5487778" y="3682687"/>
            <a:ext cx="6420948"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the </a:t>
            </a:r>
            <a:r>
              <a:rPr lang="en-GB" sz="2400" b="1" dirty="0">
                <a:solidFill>
                  <a:schemeClr val="tx1">
                    <a:lumMod val="65000"/>
                    <a:lumOff val="35000"/>
                  </a:schemeClr>
                </a:solidFill>
              </a:rPr>
              <a:t>main</a:t>
            </a:r>
            <a:r>
              <a:rPr lang="en-GB" sz="2400" dirty="0">
                <a:solidFill>
                  <a:schemeClr val="tx1">
                    <a:lumMod val="65000"/>
                    <a:lumOff val="35000"/>
                  </a:schemeClr>
                </a:solidFill>
              </a:rPr>
              <a:t> data collection training workshop</a:t>
            </a:r>
          </a:p>
        </p:txBody>
      </p:sp>
      <p:pic>
        <p:nvPicPr>
          <p:cNvPr id="21" name="bullet03">
            <a:extLst>
              <a:ext uri="{FF2B5EF4-FFF2-40B4-BE49-F238E27FC236}">
                <a16:creationId xmlns:a16="http://schemas.microsoft.com/office/drawing/2014/main" id="{68792266-CFE1-4EFA-BCEE-7EB98A0888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59408" y="3864038"/>
            <a:ext cx="117692" cy="122400"/>
          </a:xfrm>
          <a:prstGeom prst="rect">
            <a:avLst/>
          </a:prstGeom>
        </p:spPr>
      </p:pic>
      <p:pic>
        <p:nvPicPr>
          <p:cNvPr id="19" name="bullet01">
            <a:extLst>
              <a:ext uri="{FF2B5EF4-FFF2-40B4-BE49-F238E27FC236}">
                <a16:creationId xmlns:a16="http://schemas.microsoft.com/office/drawing/2014/main" id="{20DCD6F6-9F3E-4895-9E15-7A47919200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59408" y="3162966"/>
            <a:ext cx="117692" cy="122400"/>
          </a:xfrm>
          <a:prstGeom prst="rect">
            <a:avLst/>
          </a:prstGeom>
        </p:spPr>
      </p:pic>
      <p:grpSp>
        <p:nvGrpSpPr>
          <p:cNvPr id="42" name="Group 41">
            <a:extLst>
              <a:ext uri="{FF2B5EF4-FFF2-40B4-BE49-F238E27FC236}">
                <a16:creationId xmlns:a16="http://schemas.microsoft.com/office/drawing/2014/main" id="{84D8390B-55BB-DC68-6C38-234C5F4C2E56}"/>
              </a:ext>
            </a:extLst>
          </p:cNvPr>
          <p:cNvGrpSpPr/>
          <p:nvPr/>
        </p:nvGrpSpPr>
        <p:grpSpPr>
          <a:xfrm>
            <a:off x="-1235" y="-815"/>
            <a:ext cx="6831385" cy="611122"/>
            <a:chOff x="-1235" y="-815"/>
            <a:chExt cx="6831385" cy="611122"/>
          </a:xfrm>
        </p:grpSpPr>
        <p:sp>
          <p:nvSpPr>
            <p:cNvPr id="43" name="TextBox 42">
              <a:extLst>
                <a:ext uri="{FF2B5EF4-FFF2-40B4-BE49-F238E27FC236}">
                  <a16:creationId xmlns:a16="http://schemas.microsoft.com/office/drawing/2014/main" id="{DAD478BE-FBDA-DC64-8558-B8C0FB8235B4}"/>
                </a:ext>
              </a:extLst>
            </p:cNvPr>
            <p:cNvSpPr txBox="1"/>
            <p:nvPr/>
          </p:nvSpPr>
          <p:spPr>
            <a:xfrm>
              <a:off x="734150" y="21600"/>
              <a:ext cx="6096000" cy="584775"/>
            </a:xfrm>
            <a:prstGeom prst="rect">
              <a:avLst/>
            </a:prstGeom>
            <a:noFill/>
          </p:spPr>
          <p:txBody>
            <a:bodyPr wrap="square">
              <a:spAutoFit/>
            </a:bodyPr>
            <a:lstStyle/>
            <a:p>
              <a:r>
                <a:rPr lang="en-GB" sz="3200" dirty="0">
                  <a:solidFill>
                    <a:srgbClr val="595959"/>
                  </a:solidFill>
                </a:rPr>
                <a:t>1. Decide training strategy</a:t>
              </a:r>
            </a:p>
          </p:txBody>
        </p:sp>
        <p:pic>
          <p:nvPicPr>
            <p:cNvPr id="44" name="Picture 43">
              <a:extLst>
                <a:ext uri="{FF2B5EF4-FFF2-40B4-BE49-F238E27FC236}">
                  <a16:creationId xmlns:a16="http://schemas.microsoft.com/office/drawing/2014/main" id="{2BBCD590-2449-7FDC-111E-501E5119FFE1}"/>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8" name="TextBox 7">
            <a:extLst>
              <a:ext uri="{FF2B5EF4-FFF2-40B4-BE49-F238E27FC236}">
                <a16:creationId xmlns:a16="http://schemas.microsoft.com/office/drawing/2014/main" id="{51FBAF18-7324-06C4-EDC1-BA1C07448FE3}"/>
              </a:ext>
            </a:extLst>
          </p:cNvPr>
          <p:cNvSpPr txBox="1"/>
          <p:nvPr/>
        </p:nvSpPr>
        <p:spPr>
          <a:xfrm>
            <a:off x="4760466" y="1817792"/>
            <a:ext cx="7148260" cy="760401"/>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The HHFA data collection training requires </a:t>
            </a:r>
            <a:r>
              <a:rPr lang="en-GB" sz="2400" b="1" dirty="0">
                <a:solidFill>
                  <a:schemeClr val="tx1">
                    <a:lumMod val="65000"/>
                    <a:lumOff val="35000"/>
                  </a:schemeClr>
                </a:solidFill>
              </a:rPr>
              <a:t>two </a:t>
            </a:r>
            <a:r>
              <a:rPr lang="en-GB" sz="2400" dirty="0">
                <a:solidFill>
                  <a:schemeClr val="tx1">
                    <a:lumMod val="65000"/>
                    <a:lumOff val="35000"/>
                  </a:schemeClr>
                </a:solidFill>
              </a:rPr>
              <a:t>training workshops:</a:t>
            </a:r>
          </a:p>
        </p:txBody>
      </p:sp>
      <p:grpSp>
        <p:nvGrpSpPr>
          <p:cNvPr id="16" name="Group 15">
            <a:extLst>
              <a:ext uri="{FF2B5EF4-FFF2-40B4-BE49-F238E27FC236}">
                <a16:creationId xmlns:a16="http://schemas.microsoft.com/office/drawing/2014/main" id="{EB2BB819-2879-4961-AE19-6F691A2C9438}"/>
              </a:ext>
            </a:extLst>
          </p:cNvPr>
          <p:cNvGrpSpPr/>
          <p:nvPr/>
        </p:nvGrpSpPr>
        <p:grpSpPr>
          <a:xfrm>
            <a:off x="609657" y="1475654"/>
            <a:ext cx="3843879" cy="3843879"/>
            <a:chOff x="476038" y="1416377"/>
            <a:chExt cx="3946267" cy="3946267"/>
          </a:xfrm>
        </p:grpSpPr>
        <p:sp>
          <p:nvSpPr>
            <p:cNvPr id="17" name="circle">
              <a:extLst>
                <a:ext uri="{FF2B5EF4-FFF2-40B4-BE49-F238E27FC236}">
                  <a16:creationId xmlns:a16="http://schemas.microsoft.com/office/drawing/2014/main" id="{C55B1EEC-FC23-4CF8-B360-7647FB33F5D0}"/>
                </a:ext>
              </a:extLst>
            </p:cNvPr>
            <p:cNvSpPr/>
            <p:nvPr/>
          </p:nvSpPr>
          <p:spPr>
            <a:xfrm>
              <a:off x="476038" y="1416377"/>
              <a:ext cx="3946267" cy="3946267"/>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8" name="Picture 17">
              <a:extLst>
                <a:ext uri="{FF2B5EF4-FFF2-40B4-BE49-F238E27FC236}">
                  <a16:creationId xmlns:a16="http://schemas.microsoft.com/office/drawing/2014/main" id="{E67A69CD-7259-474F-8887-F4255CD046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2681" y="1654828"/>
              <a:ext cx="3496154" cy="3496154"/>
            </a:xfrm>
            <a:prstGeom prst="rect">
              <a:avLst/>
            </a:prstGeom>
          </p:spPr>
        </p:pic>
      </p:grpSp>
      <p:sp>
        <p:nvSpPr>
          <p:cNvPr id="2" name="cover fade">
            <a:extLst>
              <a:ext uri="{FF2B5EF4-FFF2-40B4-BE49-F238E27FC236}">
                <a16:creationId xmlns:a16="http://schemas.microsoft.com/office/drawing/2014/main" id="{F4CB3750-7C9B-4442-AC9F-01ACC1F2D9D9}"/>
              </a:ext>
            </a:extLst>
          </p:cNvPr>
          <p:cNvSpPr/>
          <p:nvPr/>
        </p:nvSpPr>
        <p:spPr>
          <a:xfrm>
            <a:off x="132347" y="854242"/>
            <a:ext cx="11776379" cy="5414211"/>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20" name="HHFA table">
            <a:extLst>
              <a:ext uri="{FF2B5EF4-FFF2-40B4-BE49-F238E27FC236}">
                <a16:creationId xmlns:a16="http://schemas.microsoft.com/office/drawing/2014/main" id="{30750652-2376-4423-9308-AB94AB98A466}"/>
              </a:ext>
            </a:extLst>
          </p:cNvPr>
          <p:cNvGraphicFramePr>
            <a:graphicFrameLocks noGrp="1"/>
          </p:cNvGraphicFramePr>
          <p:nvPr>
            <p:extLst>
              <p:ext uri="{D42A27DB-BD31-4B8C-83A1-F6EECF244321}">
                <p14:modId xmlns:p14="http://schemas.microsoft.com/office/powerpoint/2010/main" val="466753716"/>
              </p:ext>
            </p:extLst>
          </p:nvPr>
        </p:nvGraphicFramePr>
        <p:xfrm>
          <a:off x="668511" y="930626"/>
          <a:ext cx="10854978" cy="5127379"/>
        </p:xfrm>
        <a:graphic>
          <a:graphicData uri="http://schemas.openxmlformats.org/drawingml/2006/table">
            <a:tbl>
              <a:tblPr firstRow="1" bandRow="1">
                <a:tableStyleId>{7DF18680-E054-41AD-8BC1-D1AEF772440D}</a:tableStyleId>
              </a:tblPr>
              <a:tblGrid>
                <a:gridCol w="2613948">
                  <a:extLst>
                    <a:ext uri="{9D8B030D-6E8A-4147-A177-3AD203B41FA5}">
                      <a16:colId xmlns:a16="http://schemas.microsoft.com/office/drawing/2014/main" val="2618285126"/>
                    </a:ext>
                  </a:extLst>
                </a:gridCol>
                <a:gridCol w="4021311">
                  <a:extLst>
                    <a:ext uri="{9D8B030D-6E8A-4147-A177-3AD203B41FA5}">
                      <a16:colId xmlns:a16="http://schemas.microsoft.com/office/drawing/2014/main" val="779337543"/>
                    </a:ext>
                  </a:extLst>
                </a:gridCol>
                <a:gridCol w="4219719">
                  <a:extLst>
                    <a:ext uri="{9D8B030D-6E8A-4147-A177-3AD203B41FA5}">
                      <a16:colId xmlns:a16="http://schemas.microsoft.com/office/drawing/2014/main" val="3230710596"/>
                    </a:ext>
                  </a:extLst>
                </a:gridCol>
              </a:tblGrid>
              <a:tr h="1203073">
                <a:tc>
                  <a:txBody>
                    <a:bodyPr/>
                    <a:lstStyle/>
                    <a:p>
                      <a:pPr marL="180000" algn="l"/>
                      <a:r>
                        <a:rPr lang="en-GB" sz="2000" dirty="0"/>
                        <a:t>HHFA training of Data Collectors</a:t>
                      </a:r>
                    </a:p>
                  </a:txBody>
                  <a:tcPr anchor="ctr">
                    <a:solidFill>
                      <a:srgbClr val="31B09C"/>
                    </a:solidFill>
                  </a:tcPr>
                </a:tc>
                <a:tc>
                  <a:txBody>
                    <a:bodyPr/>
                    <a:lstStyle/>
                    <a:p>
                      <a:pPr algn="l"/>
                      <a:r>
                        <a:rPr lang="en-GB" sz="2000" dirty="0"/>
                        <a:t>Centralized location</a:t>
                      </a:r>
                    </a:p>
                  </a:txBody>
                  <a:tcPr marL="1044000" anchor="ctr">
                    <a:solidFill>
                      <a:srgbClr val="31B09C"/>
                    </a:solidFill>
                  </a:tcPr>
                </a:tc>
                <a:tc>
                  <a:txBody>
                    <a:bodyPr/>
                    <a:lstStyle/>
                    <a:p>
                      <a:pPr algn="l"/>
                      <a:r>
                        <a:rPr lang="en-GB" sz="2000" dirty="0"/>
                        <a:t>Decentralized locations (Cascade training)</a:t>
                      </a:r>
                    </a:p>
                  </a:txBody>
                  <a:tcPr marL="1044000" anchor="ctr">
                    <a:solidFill>
                      <a:srgbClr val="31B09C"/>
                    </a:solidFill>
                  </a:tcPr>
                </a:tc>
                <a:extLst>
                  <a:ext uri="{0D108BD9-81ED-4DB2-BD59-A6C34878D82A}">
                    <a16:rowId xmlns:a16="http://schemas.microsoft.com/office/drawing/2014/main" val="1386757866"/>
                  </a:ext>
                </a:extLst>
              </a:tr>
              <a:tr h="952401">
                <a:tc>
                  <a:txBody>
                    <a:bodyPr/>
                    <a:lstStyle/>
                    <a:p>
                      <a:pPr marL="180000">
                        <a:spcBef>
                          <a:spcPts val="600"/>
                        </a:spcBef>
                      </a:pPr>
                      <a:r>
                        <a:rPr lang="en-GB" sz="2000" b="1" dirty="0">
                          <a:solidFill>
                            <a:schemeClr val="bg1"/>
                          </a:solidFill>
                        </a:rPr>
                        <a:t>ToT duration</a:t>
                      </a:r>
                    </a:p>
                  </a:txBody>
                  <a:tcPr marL="792000" marR="0" marT="324000">
                    <a:solidFill>
                      <a:srgbClr val="72C8BC"/>
                    </a:solidFill>
                  </a:tcPr>
                </a:tc>
                <a:tc>
                  <a:txBody>
                    <a:bodyPr/>
                    <a:lstStyle/>
                    <a:p>
                      <a:pPr marL="72000">
                        <a:lnSpc>
                          <a:spcPct val="120000"/>
                        </a:lnSpc>
                        <a:spcBef>
                          <a:spcPts val="600"/>
                        </a:spcBef>
                      </a:pPr>
                      <a:r>
                        <a:rPr lang="en-GB" sz="2000" dirty="0">
                          <a:solidFill>
                            <a:srgbClr val="595959"/>
                          </a:solidFill>
                        </a:rPr>
                        <a:t>2 or 3 days</a:t>
                      </a:r>
                    </a:p>
                  </a:txBody>
                  <a:tcPr anchor="ctr">
                    <a:solidFill>
                      <a:srgbClr val="CBEBE6"/>
                    </a:solidFill>
                  </a:tcPr>
                </a:tc>
                <a:tc>
                  <a:txBody>
                    <a:bodyPr/>
                    <a:lstStyle/>
                    <a:p>
                      <a:pPr marL="72000">
                        <a:lnSpc>
                          <a:spcPct val="120000"/>
                        </a:lnSpc>
                        <a:spcBef>
                          <a:spcPts val="600"/>
                        </a:spcBef>
                      </a:pPr>
                      <a:r>
                        <a:rPr lang="en-GB" sz="2000" dirty="0">
                          <a:solidFill>
                            <a:srgbClr val="595959"/>
                          </a:solidFill>
                        </a:rPr>
                        <a:t>Full training recommended</a:t>
                      </a:r>
                    </a:p>
                  </a:txBody>
                  <a:tcPr anchor="ctr">
                    <a:solidFill>
                      <a:srgbClr val="CBEBE6"/>
                    </a:solidFill>
                  </a:tcPr>
                </a:tc>
                <a:extLst>
                  <a:ext uri="{0D108BD9-81ED-4DB2-BD59-A6C34878D82A}">
                    <a16:rowId xmlns:a16="http://schemas.microsoft.com/office/drawing/2014/main" val="1093359223"/>
                  </a:ext>
                </a:extLst>
              </a:tr>
              <a:tr h="982980">
                <a:tc>
                  <a:txBody>
                    <a:bodyPr/>
                    <a:lstStyle/>
                    <a:p>
                      <a:pPr marL="180000"/>
                      <a:r>
                        <a:rPr lang="en-GB" sz="2000" b="1" dirty="0">
                          <a:solidFill>
                            <a:schemeClr val="bg1"/>
                          </a:solidFill>
                        </a:rPr>
                        <a:t>Facilitation approach</a:t>
                      </a:r>
                    </a:p>
                  </a:txBody>
                  <a:tcPr marL="792000" anchor="ctr">
                    <a:solidFill>
                      <a:srgbClr val="72C8BC"/>
                    </a:solidFill>
                  </a:tcPr>
                </a:tc>
                <a:tc>
                  <a:txBody>
                    <a:bodyPr/>
                    <a:lstStyle/>
                    <a:p>
                      <a:pPr marL="72000">
                        <a:lnSpc>
                          <a:spcPct val="120000"/>
                        </a:lnSpc>
                      </a:pPr>
                      <a:r>
                        <a:rPr lang="en-GB" sz="2000" dirty="0">
                          <a:solidFill>
                            <a:srgbClr val="595959"/>
                          </a:solidFill>
                        </a:rPr>
                        <a:t>Sessions can be assigned to a high number of facilitators</a:t>
                      </a:r>
                    </a:p>
                  </a:txBody>
                  <a:tcPr anchor="ctr">
                    <a:solidFill>
                      <a:srgbClr val="E9F7F5"/>
                    </a:solidFill>
                  </a:tcPr>
                </a:tc>
                <a:tc>
                  <a:txBody>
                    <a:bodyPr/>
                    <a:lstStyle/>
                    <a:p>
                      <a:pPr marL="72000">
                        <a:lnSpc>
                          <a:spcPct val="120000"/>
                        </a:lnSpc>
                      </a:pPr>
                      <a:r>
                        <a:rPr lang="en-GB" sz="2000" dirty="0">
                          <a:solidFill>
                            <a:srgbClr val="595959"/>
                          </a:solidFill>
                        </a:rPr>
                        <a:t>Full training falls on a small number of facilitators in each site</a:t>
                      </a:r>
                    </a:p>
                  </a:txBody>
                  <a:tcPr anchor="ctr">
                    <a:solidFill>
                      <a:srgbClr val="E9F7F5"/>
                    </a:solidFill>
                  </a:tcPr>
                </a:tc>
                <a:extLst>
                  <a:ext uri="{0D108BD9-81ED-4DB2-BD59-A6C34878D82A}">
                    <a16:rowId xmlns:a16="http://schemas.microsoft.com/office/drawing/2014/main" val="662959316"/>
                  </a:ext>
                </a:extLst>
              </a:tr>
              <a:tr h="1988925">
                <a:tc>
                  <a:txBody>
                    <a:bodyPr/>
                    <a:lstStyle/>
                    <a:p>
                      <a:pPr marL="180000"/>
                      <a:r>
                        <a:rPr lang="en-GB" sz="2000" b="1" dirty="0">
                          <a:solidFill>
                            <a:schemeClr val="bg1"/>
                          </a:solidFill>
                        </a:rPr>
                        <a:t>Main implications</a:t>
                      </a:r>
                    </a:p>
                  </a:txBody>
                  <a:tcPr marL="792000" marT="180000">
                    <a:solidFill>
                      <a:srgbClr val="72C8BC"/>
                    </a:solidFill>
                  </a:tcPr>
                </a:tc>
                <a:tc>
                  <a:txBody>
                    <a:bodyPr/>
                    <a:lstStyle/>
                    <a:p>
                      <a:pPr marL="342900" indent="-342900">
                        <a:lnSpc>
                          <a:spcPct val="120000"/>
                        </a:lnSpc>
                        <a:spcBef>
                          <a:spcPts val="0"/>
                        </a:spcBef>
                        <a:buFont typeface="Arial" panose="020B0604020202020204" pitchFamily="34" charset="0"/>
                        <a:buChar char="•"/>
                      </a:pPr>
                      <a:r>
                        <a:rPr lang="en-GB" sz="2000" dirty="0">
                          <a:solidFill>
                            <a:srgbClr val="FF0000"/>
                          </a:solidFill>
                        </a:rPr>
                        <a:t>All data collectors get the same training</a:t>
                      </a:r>
                    </a:p>
                    <a:p>
                      <a:pPr marL="342900" indent="-342900">
                        <a:lnSpc>
                          <a:spcPct val="120000"/>
                        </a:lnSpc>
                        <a:spcBef>
                          <a:spcPts val="0"/>
                        </a:spcBef>
                        <a:buFont typeface="Arial" panose="020B0604020202020204" pitchFamily="34" charset="0"/>
                        <a:buChar char="•"/>
                      </a:pPr>
                      <a:r>
                        <a:rPr lang="en-GB" sz="2000" dirty="0">
                          <a:solidFill>
                            <a:srgbClr val="595959"/>
                          </a:solidFill>
                        </a:rPr>
                        <a:t>Logistically demanding</a:t>
                      </a:r>
                    </a:p>
                    <a:p>
                      <a:pPr marL="342900" indent="-342900">
                        <a:lnSpc>
                          <a:spcPct val="120000"/>
                        </a:lnSpc>
                        <a:spcBef>
                          <a:spcPts val="0"/>
                        </a:spcBef>
                        <a:buFont typeface="Arial" panose="020B0604020202020204" pitchFamily="34" charset="0"/>
                        <a:buChar char="•"/>
                      </a:pPr>
                      <a:r>
                        <a:rPr lang="en-GB" sz="2000" dirty="0">
                          <a:solidFill>
                            <a:srgbClr val="595959"/>
                          </a:solidFill>
                        </a:rPr>
                        <a:t>Demanding in terms of coordination for facilitator lead</a:t>
                      </a:r>
                    </a:p>
                  </a:txBody>
                  <a:tcPr>
                    <a:solidFill>
                      <a:srgbClr val="CBEBE6"/>
                    </a:solidFill>
                  </a:tcPr>
                </a:tc>
                <a:tc>
                  <a:txBody>
                    <a:bodyPr/>
                    <a:lstStyle/>
                    <a:p>
                      <a:pPr marL="342900" indent="-342900">
                        <a:lnSpc>
                          <a:spcPct val="120000"/>
                        </a:lnSpc>
                        <a:buFont typeface="Arial" panose="020B0604020202020204" pitchFamily="34" charset="0"/>
                        <a:buChar char="•"/>
                      </a:pPr>
                      <a:r>
                        <a:rPr lang="en-GB" sz="2000" dirty="0">
                          <a:solidFill>
                            <a:srgbClr val="FF0000"/>
                          </a:solidFill>
                        </a:rPr>
                        <a:t>Not all data collectors get the same training</a:t>
                      </a:r>
                    </a:p>
                    <a:p>
                      <a:pPr marL="342900" indent="-342900">
                        <a:lnSpc>
                          <a:spcPct val="120000"/>
                        </a:lnSpc>
                        <a:buFont typeface="Arial" panose="020B0604020202020204" pitchFamily="34" charset="0"/>
                        <a:buChar char="•"/>
                      </a:pPr>
                      <a:r>
                        <a:rPr lang="en-GB" sz="2000" dirty="0">
                          <a:solidFill>
                            <a:srgbClr val="595959"/>
                          </a:solidFill>
                        </a:rPr>
                        <a:t>Less demanding logistically</a:t>
                      </a:r>
                    </a:p>
                    <a:p>
                      <a:pPr marL="342900" indent="-342900">
                        <a:lnSpc>
                          <a:spcPct val="120000"/>
                        </a:lnSpc>
                        <a:buFont typeface="Arial" panose="020B0604020202020204" pitchFamily="34" charset="0"/>
                        <a:buChar char="•"/>
                      </a:pPr>
                      <a:r>
                        <a:rPr lang="en-GB" sz="2000" dirty="0">
                          <a:solidFill>
                            <a:srgbClr val="595959"/>
                          </a:solidFill>
                        </a:rPr>
                        <a:t>Demanding in terms of content for facilitators</a:t>
                      </a:r>
                    </a:p>
                  </a:txBody>
                  <a:tcPr>
                    <a:solidFill>
                      <a:srgbClr val="CBEBE6"/>
                    </a:solidFill>
                  </a:tcPr>
                </a:tc>
                <a:extLst>
                  <a:ext uri="{0D108BD9-81ED-4DB2-BD59-A6C34878D82A}">
                    <a16:rowId xmlns:a16="http://schemas.microsoft.com/office/drawing/2014/main" val="2315607305"/>
                  </a:ext>
                </a:extLst>
              </a:tr>
            </a:tbl>
          </a:graphicData>
        </a:graphic>
      </p:graphicFrame>
      <p:pic>
        <p:nvPicPr>
          <p:cNvPr id="27" name="icon centralized">
            <a:extLst>
              <a:ext uri="{FF2B5EF4-FFF2-40B4-BE49-F238E27FC236}">
                <a16:creationId xmlns:a16="http://schemas.microsoft.com/office/drawing/2014/main" id="{38DE674E-9FF4-460A-8148-EFBCAFDE4D8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91865" y="1179090"/>
            <a:ext cx="685800" cy="685800"/>
          </a:xfrm>
          <a:prstGeom prst="rect">
            <a:avLst/>
          </a:prstGeom>
        </p:spPr>
      </p:pic>
      <p:pic>
        <p:nvPicPr>
          <p:cNvPr id="28" name="icon decentralized">
            <a:extLst>
              <a:ext uri="{FF2B5EF4-FFF2-40B4-BE49-F238E27FC236}">
                <a16:creationId xmlns:a16="http://schemas.microsoft.com/office/drawing/2014/main" id="{A459BEA1-7C75-45B7-AC49-4F759CE9C94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389638" y="1179090"/>
            <a:ext cx="685800" cy="685800"/>
          </a:xfrm>
          <a:prstGeom prst="rect">
            <a:avLst/>
          </a:prstGeom>
        </p:spPr>
      </p:pic>
      <p:pic>
        <p:nvPicPr>
          <p:cNvPr id="29" name="icon ToT duration">
            <a:extLst>
              <a:ext uri="{FF2B5EF4-FFF2-40B4-BE49-F238E27FC236}">
                <a16:creationId xmlns:a16="http://schemas.microsoft.com/office/drawing/2014/main" id="{7E8B559E-F790-440F-97BE-FFE4F11CBE2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6909" y="2268750"/>
            <a:ext cx="685800" cy="685800"/>
          </a:xfrm>
          <a:prstGeom prst="rect">
            <a:avLst/>
          </a:prstGeom>
        </p:spPr>
      </p:pic>
      <p:pic>
        <p:nvPicPr>
          <p:cNvPr id="30" name="icon facilitation approach">
            <a:extLst>
              <a:ext uri="{FF2B5EF4-FFF2-40B4-BE49-F238E27FC236}">
                <a16:creationId xmlns:a16="http://schemas.microsoft.com/office/drawing/2014/main" id="{97B1323A-3445-4A14-B34A-A124ED00E2B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6909" y="3194580"/>
            <a:ext cx="685800" cy="685800"/>
          </a:xfrm>
          <a:prstGeom prst="rect">
            <a:avLst/>
          </a:prstGeom>
        </p:spPr>
      </p:pic>
      <p:pic>
        <p:nvPicPr>
          <p:cNvPr id="31" name="icon main implications">
            <a:extLst>
              <a:ext uri="{FF2B5EF4-FFF2-40B4-BE49-F238E27FC236}">
                <a16:creationId xmlns:a16="http://schemas.microsoft.com/office/drawing/2014/main" id="{FE506D31-D42A-4B7B-8FAE-47389D4FD4B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93349" y="4205820"/>
            <a:ext cx="685800" cy="685800"/>
          </a:xfrm>
          <a:prstGeom prst="rect">
            <a:avLst/>
          </a:prstGeom>
        </p:spPr>
      </p:pic>
      <p:sp>
        <p:nvSpPr>
          <p:cNvPr id="23" name="cover2">
            <a:extLst>
              <a:ext uri="{FF2B5EF4-FFF2-40B4-BE49-F238E27FC236}">
                <a16:creationId xmlns:a16="http://schemas.microsoft.com/office/drawing/2014/main" id="{D6BCD8F8-FA4B-41EF-BF63-F96BBCD9D44A}"/>
              </a:ext>
            </a:extLst>
          </p:cNvPr>
          <p:cNvSpPr/>
          <p:nvPr/>
        </p:nvSpPr>
        <p:spPr>
          <a:xfrm>
            <a:off x="669600" y="3081600"/>
            <a:ext cx="10872000" cy="990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cover3">
            <a:extLst>
              <a:ext uri="{FF2B5EF4-FFF2-40B4-BE49-F238E27FC236}">
                <a16:creationId xmlns:a16="http://schemas.microsoft.com/office/drawing/2014/main" id="{CC8CF8C2-6882-4B67-B419-7DADA311D094}"/>
              </a:ext>
            </a:extLst>
          </p:cNvPr>
          <p:cNvSpPr/>
          <p:nvPr/>
        </p:nvSpPr>
        <p:spPr>
          <a:xfrm>
            <a:off x="669600" y="4068000"/>
            <a:ext cx="10872000" cy="199162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highlight1 column">
            <a:extLst>
              <a:ext uri="{FF2B5EF4-FFF2-40B4-BE49-F238E27FC236}">
                <a16:creationId xmlns:a16="http://schemas.microsoft.com/office/drawing/2014/main" id="{DF5015D8-75C2-4F7B-9745-CF80A9698C5F}"/>
              </a:ext>
            </a:extLst>
          </p:cNvPr>
          <p:cNvSpPr/>
          <p:nvPr/>
        </p:nvSpPr>
        <p:spPr>
          <a:xfrm>
            <a:off x="3275417" y="2110193"/>
            <a:ext cx="4035173" cy="967012"/>
          </a:xfrm>
          <a:prstGeom prst="rect">
            <a:avLst/>
          </a:prstGeom>
          <a:solidFill>
            <a:srgbClr val="FDDEA3">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highlight1 column">
            <a:extLst>
              <a:ext uri="{FF2B5EF4-FFF2-40B4-BE49-F238E27FC236}">
                <a16:creationId xmlns:a16="http://schemas.microsoft.com/office/drawing/2014/main" id="{73431612-6C12-4B29-8494-AD40A5B44D07}"/>
              </a:ext>
            </a:extLst>
          </p:cNvPr>
          <p:cNvSpPr/>
          <p:nvPr/>
        </p:nvSpPr>
        <p:spPr>
          <a:xfrm>
            <a:off x="7326676" y="2138812"/>
            <a:ext cx="4196813" cy="938393"/>
          </a:xfrm>
          <a:prstGeom prst="rect">
            <a:avLst/>
          </a:prstGeom>
          <a:solidFill>
            <a:srgbClr val="FDDEA3">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384832501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750"/>
                                        <p:tgtEl>
                                          <p:spTgt spid="16"/>
                                        </p:tgtEl>
                                      </p:cBhvr>
                                    </p:animEffect>
                                    <p:anim calcmode="lin" valueType="num">
                                      <p:cBhvr>
                                        <p:cTn id="8" dur="750" fill="hold"/>
                                        <p:tgtEl>
                                          <p:spTgt spid="16"/>
                                        </p:tgtEl>
                                        <p:attrNameLst>
                                          <p:attrName>ppt_x</p:attrName>
                                        </p:attrNameLst>
                                      </p:cBhvr>
                                      <p:tavLst>
                                        <p:tav tm="0">
                                          <p:val>
                                            <p:strVal val="#ppt_x"/>
                                          </p:val>
                                        </p:tav>
                                        <p:tav tm="100000">
                                          <p:val>
                                            <p:strVal val="#ppt_x"/>
                                          </p:val>
                                        </p:tav>
                                      </p:tavLst>
                                    </p:anim>
                                    <p:anim calcmode="lin" valueType="num">
                                      <p:cBhvr>
                                        <p:cTn id="9" dur="750" fill="hold"/>
                                        <p:tgtEl>
                                          <p:spTgt spid="16"/>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3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p:cTn id="17" dur="500" fill="hold"/>
                                        <p:tgtEl>
                                          <p:spTgt spid="19"/>
                                        </p:tgtEl>
                                        <p:attrNameLst>
                                          <p:attrName>ppt_w</p:attrName>
                                        </p:attrNameLst>
                                      </p:cBhvr>
                                      <p:tavLst>
                                        <p:tav tm="0">
                                          <p:val>
                                            <p:fltVal val="0"/>
                                          </p:val>
                                        </p:tav>
                                        <p:tav tm="100000">
                                          <p:val>
                                            <p:strVal val="#ppt_w"/>
                                          </p:val>
                                        </p:tav>
                                      </p:tavLst>
                                    </p:anim>
                                    <p:anim calcmode="lin" valueType="num">
                                      <p:cBhvr>
                                        <p:cTn id="18" dur="500" fill="hold"/>
                                        <p:tgtEl>
                                          <p:spTgt spid="19"/>
                                        </p:tgtEl>
                                        <p:attrNameLst>
                                          <p:attrName>ppt_h</p:attrName>
                                        </p:attrNameLst>
                                      </p:cBhvr>
                                      <p:tavLst>
                                        <p:tav tm="0">
                                          <p:val>
                                            <p:fltVal val="0"/>
                                          </p:val>
                                        </p:tav>
                                        <p:tav tm="100000">
                                          <p:val>
                                            <p:strVal val="#ppt_h"/>
                                          </p:val>
                                        </p:tav>
                                      </p:tavLst>
                                    </p:anim>
                                    <p:anim calcmode="lin" valueType="num">
                                      <p:cBhvr>
                                        <p:cTn id="19" dur="500" fill="hold"/>
                                        <p:tgtEl>
                                          <p:spTgt spid="19"/>
                                        </p:tgtEl>
                                        <p:attrNameLst>
                                          <p:attrName>style.rotation</p:attrName>
                                        </p:attrNameLst>
                                      </p:cBhvr>
                                      <p:tavLst>
                                        <p:tav tm="0">
                                          <p:val>
                                            <p:fltVal val="90"/>
                                          </p:val>
                                        </p:tav>
                                        <p:tav tm="100000">
                                          <p:val>
                                            <p:fltVal val="0"/>
                                          </p:val>
                                        </p:tav>
                                      </p:tavLst>
                                    </p:anim>
                                    <p:animEffect transition="in" filter="fade">
                                      <p:cBhvr>
                                        <p:cTn id="20" dur="500"/>
                                        <p:tgtEl>
                                          <p:spTgt spid="19"/>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31"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p:cTn id="29" dur="500" fill="hold"/>
                                        <p:tgtEl>
                                          <p:spTgt spid="21"/>
                                        </p:tgtEl>
                                        <p:attrNameLst>
                                          <p:attrName>ppt_w</p:attrName>
                                        </p:attrNameLst>
                                      </p:cBhvr>
                                      <p:tavLst>
                                        <p:tav tm="0">
                                          <p:val>
                                            <p:fltVal val="0"/>
                                          </p:val>
                                        </p:tav>
                                        <p:tav tm="100000">
                                          <p:val>
                                            <p:strVal val="#ppt_w"/>
                                          </p:val>
                                        </p:tav>
                                      </p:tavLst>
                                    </p:anim>
                                    <p:anim calcmode="lin" valueType="num">
                                      <p:cBhvr>
                                        <p:cTn id="30" dur="500" fill="hold"/>
                                        <p:tgtEl>
                                          <p:spTgt spid="21"/>
                                        </p:tgtEl>
                                        <p:attrNameLst>
                                          <p:attrName>ppt_h</p:attrName>
                                        </p:attrNameLst>
                                      </p:cBhvr>
                                      <p:tavLst>
                                        <p:tav tm="0">
                                          <p:val>
                                            <p:fltVal val="0"/>
                                          </p:val>
                                        </p:tav>
                                        <p:tav tm="100000">
                                          <p:val>
                                            <p:strVal val="#ppt_h"/>
                                          </p:val>
                                        </p:tav>
                                      </p:tavLst>
                                    </p:anim>
                                    <p:anim calcmode="lin" valueType="num">
                                      <p:cBhvr>
                                        <p:cTn id="31" dur="500" fill="hold"/>
                                        <p:tgtEl>
                                          <p:spTgt spid="21"/>
                                        </p:tgtEl>
                                        <p:attrNameLst>
                                          <p:attrName>style.rotation</p:attrName>
                                        </p:attrNameLst>
                                      </p:cBhvr>
                                      <p:tavLst>
                                        <p:tav tm="0">
                                          <p:val>
                                            <p:fltVal val="90"/>
                                          </p:val>
                                        </p:tav>
                                        <p:tav tm="100000">
                                          <p:val>
                                            <p:fltVal val="0"/>
                                          </p:val>
                                        </p:tav>
                                      </p:tavLst>
                                    </p:anim>
                                    <p:animEffect transition="in" filter="fade">
                                      <p:cBhvr>
                                        <p:cTn id="32" dur="500"/>
                                        <p:tgtEl>
                                          <p:spTgt spid="21"/>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2"/>
                                        </p:tgtEl>
                                        <p:attrNameLst>
                                          <p:attrName>style.visibility</p:attrName>
                                        </p:attrNameLst>
                                      </p:cBhvr>
                                      <p:to>
                                        <p:strVal val="visible"/>
                                      </p:to>
                                    </p:set>
                                    <p:animEffect transition="in" filter="fade">
                                      <p:cBhvr>
                                        <p:cTn id="41" dur="500"/>
                                        <p:tgtEl>
                                          <p:spTgt spid="2"/>
                                        </p:tgtEl>
                                      </p:cBhvr>
                                    </p:animEffect>
                                  </p:childTnLst>
                                </p:cTn>
                              </p:par>
                            </p:childTnLst>
                          </p:cTn>
                        </p:par>
                        <p:par>
                          <p:cTn id="42" fill="hold">
                            <p:stCondLst>
                              <p:cond delay="500"/>
                            </p:stCondLst>
                            <p:childTnLst>
                              <p:par>
                                <p:cTn id="43" presetID="10" presetClass="entr" presetSubtype="0" fill="hold" nodeType="after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500"/>
                                        <p:tgtEl>
                                          <p:spTgt spid="20"/>
                                        </p:tgtEl>
                                      </p:cBhvr>
                                    </p:animEffect>
                                  </p:childTnLst>
                                </p:cTn>
                              </p:par>
                              <p:par>
                                <p:cTn id="46" presetID="10" presetClass="entr" presetSubtype="0" fill="hold" nodeType="withEffect">
                                  <p:stCondLst>
                                    <p:cond delay="0"/>
                                  </p:stCondLst>
                                  <p:childTnLst>
                                    <p:set>
                                      <p:cBhvr>
                                        <p:cTn id="47" dur="1" fill="hold">
                                          <p:stCondLst>
                                            <p:cond delay="0"/>
                                          </p:stCondLst>
                                        </p:cTn>
                                        <p:tgtEl>
                                          <p:spTgt spid="27"/>
                                        </p:tgtEl>
                                        <p:attrNameLst>
                                          <p:attrName>style.visibility</p:attrName>
                                        </p:attrNameLst>
                                      </p:cBhvr>
                                      <p:to>
                                        <p:strVal val="visible"/>
                                      </p:to>
                                    </p:set>
                                    <p:animEffect transition="in" filter="fade">
                                      <p:cBhvr>
                                        <p:cTn id="48" dur="500"/>
                                        <p:tgtEl>
                                          <p:spTgt spid="27"/>
                                        </p:tgtEl>
                                      </p:cBhvr>
                                    </p:animEffect>
                                  </p:childTnLst>
                                </p:cTn>
                              </p:par>
                              <p:par>
                                <p:cTn id="49" presetID="10" presetClass="entr" presetSubtype="0" fill="hold" nodeType="with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500"/>
                                        <p:tgtEl>
                                          <p:spTgt spid="28"/>
                                        </p:tgtEl>
                                      </p:cBhvr>
                                    </p:animEffect>
                                  </p:childTnLst>
                                </p:cTn>
                              </p:par>
                              <p:par>
                                <p:cTn id="52" presetID="10" presetClass="entr" presetSubtype="0" fill="hold" nodeType="withEffect">
                                  <p:stCondLst>
                                    <p:cond delay="0"/>
                                  </p:stCondLst>
                                  <p:childTnLst>
                                    <p:set>
                                      <p:cBhvr>
                                        <p:cTn id="53" dur="1" fill="hold">
                                          <p:stCondLst>
                                            <p:cond delay="0"/>
                                          </p:stCondLst>
                                        </p:cTn>
                                        <p:tgtEl>
                                          <p:spTgt spid="29"/>
                                        </p:tgtEl>
                                        <p:attrNameLst>
                                          <p:attrName>style.visibility</p:attrName>
                                        </p:attrNameLst>
                                      </p:cBhvr>
                                      <p:to>
                                        <p:strVal val="visible"/>
                                      </p:to>
                                    </p:set>
                                    <p:animEffect transition="in" filter="fade">
                                      <p:cBhvr>
                                        <p:cTn id="54" dur="500"/>
                                        <p:tgtEl>
                                          <p:spTgt spid="29"/>
                                        </p:tgtEl>
                                      </p:cBhvr>
                                    </p:animEffect>
                                  </p:childTnLst>
                                </p:cTn>
                              </p:par>
                              <p:par>
                                <p:cTn id="55" presetID="10" presetClass="entr" presetSubtype="0" fill="hold" nodeType="with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fade">
                                      <p:cBhvr>
                                        <p:cTn id="57" dur="500"/>
                                        <p:tgtEl>
                                          <p:spTgt spid="30"/>
                                        </p:tgtEl>
                                      </p:cBhvr>
                                    </p:animEffect>
                                  </p:childTnLst>
                                </p:cTn>
                              </p:par>
                              <p:par>
                                <p:cTn id="58" presetID="10" presetClass="entr" presetSubtype="0" fill="hold" nodeType="withEffect">
                                  <p:stCondLst>
                                    <p:cond delay="0"/>
                                  </p:stCondLst>
                                  <p:childTnLst>
                                    <p:set>
                                      <p:cBhvr>
                                        <p:cTn id="59" dur="1" fill="hold">
                                          <p:stCondLst>
                                            <p:cond delay="0"/>
                                          </p:stCondLst>
                                        </p:cTn>
                                        <p:tgtEl>
                                          <p:spTgt spid="31"/>
                                        </p:tgtEl>
                                        <p:attrNameLst>
                                          <p:attrName>style.visibility</p:attrName>
                                        </p:attrNameLst>
                                      </p:cBhvr>
                                      <p:to>
                                        <p:strVal val="visible"/>
                                      </p:to>
                                    </p:set>
                                    <p:animEffect transition="in" filter="fade">
                                      <p:cBhvr>
                                        <p:cTn id="60" dur="500"/>
                                        <p:tgtEl>
                                          <p:spTgt spid="31"/>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500"/>
                                        <p:tgtEl>
                                          <p:spTgt spid="2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fade">
                                      <p:cBhvr>
                                        <p:cTn id="66" dur="500"/>
                                        <p:tgtEl>
                                          <p:spTgt spid="24"/>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fade">
                                      <p:cBhvr>
                                        <p:cTn id="71" dur="500"/>
                                        <p:tgtEl>
                                          <p:spTgt spid="25"/>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xit" presetSubtype="0" fill="hold" grpId="1" nodeType="clickEffect">
                                  <p:stCondLst>
                                    <p:cond delay="0"/>
                                  </p:stCondLst>
                                  <p:childTnLst>
                                    <p:animEffect transition="out" filter="fade">
                                      <p:cBhvr>
                                        <p:cTn id="75" dur="500"/>
                                        <p:tgtEl>
                                          <p:spTgt spid="25"/>
                                        </p:tgtEl>
                                      </p:cBhvr>
                                    </p:animEffect>
                                    <p:set>
                                      <p:cBhvr>
                                        <p:cTn id="76" dur="1" fill="hold">
                                          <p:stCondLst>
                                            <p:cond delay="499"/>
                                          </p:stCondLst>
                                        </p:cTn>
                                        <p:tgtEl>
                                          <p:spTgt spid="25"/>
                                        </p:tgtEl>
                                        <p:attrNameLst>
                                          <p:attrName>style.visibility</p:attrName>
                                        </p:attrNameLst>
                                      </p:cBhvr>
                                      <p:to>
                                        <p:strVal val="hidden"/>
                                      </p:to>
                                    </p:set>
                                  </p:childTnLst>
                                </p:cTn>
                              </p:par>
                            </p:childTnLst>
                          </p:cTn>
                        </p:par>
                        <p:par>
                          <p:cTn id="77" fill="hold">
                            <p:stCondLst>
                              <p:cond delay="500"/>
                            </p:stCondLst>
                            <p:childTnLst>
                              <p:par>
                                <p:cTn id="78" presetID="10" presetClass="entr" presetSubtype="0" fill="hold" grpId="0" nodeType="afterEffect">
                                  <p:stCondLst>
                                    <p:cond delay="0"/>
                                  </p:stCondLst>
                                  <p:childTnLst>
                                    <p:set>
                                      <p:cBhvr>
                                        <p:cTn id="79" dur="1" fill="hold">
                                          <p:stCondLst>
                                            <p:cond delay="0"/>
                                          </p:stCondLst>
                                        </p:cTn>
                                        <p:tgtEl>
                                          <p:spTgt spid="26"/>
                                        </p:tgtEl>
                                        <p:attrNameLst>
                                          <p:attrName>style.visibility</p:attrName>
                                        </p:attrNameLst>
                                      </p:cBhvr>
                                      <p:to>
                                        <p:strVal val="visible"/>
                                      </p:to>
                                    </p:set>
                                    <p:animEffect transition="in" filter="fade">
                                      <p:cBhvr>
                                        <p:cTn id="8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8" grpId="0"/>
      <p:bldP spid="2" grpId="0" animBg="1"/>
      <p:bldP spid="23" grpId="0" animBg="1"/>
      <p:bldP spid="24" grpId="0" animBg="1"/>
      <p:bldP spid="25" grpId="0" animBg="1"/>
      <p:bldP spid="25" grpId="1" animBg="1"/>
      <p:bldP spid="2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1099515"/>
            <a:chOff x="-1235" y="-815"/>
            <a:chExt cx="8388879" cy="1099515"/>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1077218"/>
            </a:xfrm>
            <a:prstGeom prst="rect">
              <a:avLst/>
            </a:prstGeom>
            <a:noFill/>
          </p:spPr>
          <p:txBody>
            <a:bodyPr wrap="square">
              <a:spAutoFit/>
            </a:bodyPr>
            <a:lstStyle/>
            <a:p>
              <a:r>
                <a:rPr lang="en-GB" sz="3200" dirty="0">
                  <a:solidFill>
                    <a:srgbClr val="595959"/>
                  </a:solidFill>
                </a:rPr>
                <a:t>1. Decide training strategy</a:t>
              </a:r>
            </a:p>
            <a:p>
              <a:endParaRPr lang="en-GB" sz="3200" dirty="0">
                <a:solidFill>
                  <a:srgbClr val="595959"/>
                </a:solidFill>
              </a:endParaRP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11" name="HHFA table">
            <a:extLst>
              <a:ext uri="{FF2B5EF4-FFF2-40B4-BE49-F238E27FC236}">
                <a16:creationId xmlns:a16="http://schemas.microsoft.com/office/drawing/2014/main" id="{AC98A998-F1B3-4167-8203-E17570CA4B27}"/>
              </a:ext>
            </a:extLst>
          </p:cNvPr>
          <p:cNvGraphicFramePr>
            <a:graphicFrameLocks noGrp="1"/>
          </p:cNvGraphicFramePr>
          <p:nvPr>
            <p:extLst>
              <p:ext uri="{D42A27DB-BD31-4B8C-83A1-F6EECF244321}">
                <p14:modId xmlns:p14="http://schemas.microsoft.com/office/powerpoint/2010/main" val="1836630828"/>
              </p:ext>
            </p:extLst>
          </p:nvPr>
        </p:nvGraphicFramePr>
        <p:xfrm>
          <a:off x="668511" y="930626"/>
          <a:ext cx="10854978" cy="5127379"/>
        </p:xfrm>
        <a:graphic>
          <a:graphicData uri="http://schemas.openxmlformats.org/drawingml/2006/table">
            <a:tbl>
              <a:tblPr firstRow="1" bandRow="1">
                <a:tableStyleId>{7DF18680-E054-41AD-8BC1-D1AEF772440D}</a:tableStyleId>
              </a:tblPr>
              <a:tblGrid>
                <a:gridCol w="2613948">
                  <a:extLst>
                    <a:ext uri="{9D8B030D-6E8A-4147-A177-3AD203B41FA5}">
                      <a16:colId xmlns:a16="http://schemas.microsoft.com/office/drawing/2014/main" val="2618285126"/>
                    </a:ext>
                  </a:extLst>
                </a:gridCol>
                <a:gridCol w="4021311">
                  <a:extLst>
                    <a:ext uri="{9D8B030D-6E8A-4147-A177-3AD203B41FA5}">
                      <a16:colId xmlns:a16="http://schemas.microsoft.com/office/drawing/2014/main" val="779337543"/>
                    </a:ext>
                  </a:extLst>
                </a:gridCol>
                <a:gridCol w="4219719">
                  <a:extLst>
                    <a:ext uri="{9D8B030D-6E8A-4147-A177-3AD203B41FA5}">
                      <a16:colId xmlns:a16="http://schemas.microsoft.com/office/drawing/2014/main" val="3230710596"/>
                    </a:ext>
                  </a:extLst>
                </a:gridCol>
              </a:tblGrid>
              <a:tr h="1203073">
                <a:tc>
                  <a:txBody>
                    <a:bodyPr/>
                    <a:lstStyle/>
                    <a:p>
                      <a:pPr marL="180000" algn="l"/>
                      <a:r>
                        <a:rPr lang="en-GB" sz="2000" dirty="0"/>
                        <a:t>HHFA training of Data Collectors</a:t>
                      </a:r>
                    </a:p>
                  </a:txBody>
                  <a:tcPr anchor="ctr">
                    <a:solidFill>
                      <a:srgbClr val="31B09C"/>
                    </a:solidFill>
                  </a:tcPr>
                </a:tc>
                <a:tc>
                  <a:txBody>
                    <a:bodyPr/>
                    <a:lstStyle/>
                    <a:p>
                      <a:pPr algn="l"/>
                      <a:r>
                        <a:rPr lang="en-GB" sz="2000" dirty="0"/>
                        <a:t>Centralized location</a:t>
                      </a:r>
                    </a:p>
                  </a:txBody>
                  <a:tcPr marL="1044000" anchor="ctr">
                    <a:solidFill>
                      <a:srgbClr val="31B09C"/>
                    </a:solidFill>
                  </a:tcPr>
                </a:tc>
                <a:tc>
                  <a:txBody>
                    <a:bodyPr/>
                    <a:lstStyle/>
                    <a:p>
                      <a:pPr algn="l"/>
                      <a:r>
                        <a:rPr lang="en-GB" sz="2000" dirty="0"/>
                        <a:t>Decentralized locations (Cascade training)</a:t>
                      </a:r>
                    </a:p>
                  </a:txBody>
                  <a:tcPr marL="1044000" anchor="ctr">
                    <a:solidFill>
                      <a:srgbClr val="31B09C"/>
                    </a:solidFill>
                  </a:tcPr>
                </a:tc>
                <a:extLst>
                  <a:ext uri="{0D108BD9-81ED-4DB2-BD59-A6C34878D82A}">
                    <a16:rowId xmlns:a16="http://schemas.microsoft.com/office/drawing/2014/main" val="1386757866"/>
                  </a:ext>
                </a:extLst>
              </a:tr>
              <a:tr h="952401">
                <a:tc>
                  <a:txBody>
                    <a:bodyPr/>
                    <a:lstStyle/>
                    <a:p>
                      <a:pPr marL="180000">
                        <a:spcBef>
                          <a:spcPts val="600"/>
                        </a:spcBef>
                      </a:pPr>
                      <a:r>
                        <a:rPr lang="en-GB" sz="2000" b="1" dirty="0">
                          <a:solidFill>
                            <a:schemeClr val="bg1"/>
                          </a:solidFill>
                        </a:rPr>
                        <a:t>ToT duration</a:t>
                      </a:r>
                    </a:p>
                  </a:txBody>
                  <a:tcPr marL="792000" marR="0" marT="324000">
                    <a:solidFill>
                      <a:srgbClr val="72C8BC"/>
                    </a:solidFill>
                  </a:tcPr>
                </a:tc>
                <a:tc>
                  <a:txBody>
                    <a:bodyPr/>
                    <a:lstStyle/>
                    <a:p>
                      <a:pPr marL="72000">
                        <a:lnSpc>
                          <a:spcPct val="120000"/>
                        </a:lnSpc>
                        <a:spcBef>
                          <a:spcPts val="600"/>
                        </a:spcBef>
                      </a:pPr>
                      <a:r>
                        <a:rPr lang="en-GB" sz="2000" dirty="0">
                          <a:solidFill>
                            <a:srgbClr val="595959"/>
                          </a:solidFill>
                        </a:rPr>
                        <a:t>2 or 3 days</a:t>
                      </a:r>
                    </a:p>
                  </a:txBody>
                  <a:tcPr anchor="ctr">
                    <a:solidFill>
                      <a:srgbClr val="CBEBE6"/>
                    </a:solidFill>
                  </a:tcPr>
                </a:tc>
                <a:tc>
                  <a:txBody>
                    <a:bodyPr/>
                    <a:lstStyle/>
                    <a:p>
                      <a:pPr marL="72000">
                        <a:lnSpc>
                          <a:spcPct val="120000"/>
                        </a:lnSpc>
                        <a:spcBef>
                          <a:spcPts val="600"/>
                        </a:spcBef>
                      </a:pPr>
                      <a:r>
                        <a:rPr lang="en-GB" sz="2000" dirty="0">
                          <a:solidFill>
                            <a:srgbClr val="595959"/>
                          </a:solidFill>
                        </a:rPr>
                        <a:t>Full training recommended</a:t>
                      </a:r>
                    </a:p>
                  </a:txBody>
                  <a:tcPr anchor="ctr">
                    <a:solidFill>
                      <a:srgbClr val="CBEBE6"/>
                    </a:solidFill>
                  </a:tcPr>
                </a:tc>
                <a:extLst>
                  <a:ext uri="{0D108BD9-81ED-4DB2-BD59-A6C34878D82A}">
                    <a16:rowId xmlns:a16="http://schemas.microsoft.com/office/drawing/2014/main" val="1093359223"/>
                  </a:ext>
                </a:extLst>
              </a:tr>
              <a:tr h="982980">
                <a:tc>
                  <a:txBody>
                    <a:bodyPr/>
                    <a:lstStyle/>
                    <a:p>
                      <a:pPr marL="180000"/>
                      <a:r>
                        <a:rPr lang="en-GB" sz="2000" b="1" dirty="0">
                          <a:solidFill>
                            <a:schemeClr val="bg1"/>
                          </a:solidFill>
                        </a:rPr>
                        <a:t>Facilitation approach</a:t>
                      </a:r>
                    </a:p>
                  </a:txBody>
                  <a:tcPr marL="792000" anchor="ctr">
                    <a:solidFill>
                      <a:srgbClr val="72C8BC"/>
                    </a:solidFill>
                  </a:tcPr>
                </a:tc>
                <a:tc>
                  <a:txBody>
                    <a:bodyPr/>
                    <a:lstStyle/>
                    <a:p>
                      <a:pPr marL="72000">
                        <a:lnSpc>
                          <a:spcPct val="120000"/>
                        </a:lnSpc>
                      </a:pPr>
                      <a:r>
                        <a:rPr lang="en-GB" sz="2000" dirty="0">
                          <a:solidFill>
                            <a:srgbClr val="595959"/>
                          </a:solidFill>
                        </a:rPr>
                        <a:t>Sessions can be assigned to a high number of facilitators</a:t>
                      </a:r>
                    </a:p>
                  </a:txBody>
                  <a:tcPr anchor="ctr">
                    <a:solidFill>
                      <a:srgbClr val="E9F7F5"/>
                    </a:solidFill>
                  </a:tcPr>
                </a:tc>
                <a:tc>
                  <a:txBody>
                    <a:bodyPr/>
                    <a:lstStyle/>
                    <a:p>
                      <a:pPr marL="72000">
                        <a:lnSpc>
                          <a:spcPct val="120000"/>
                        </a:lnSpc>
                      </a:pPr>
                      <a:r>
                        <a:rPr lang="en-GB" sz="2000" dirty="0">
                          <a:solidFill>
                            <a:srgbClr val="595959"/>
                          </a:solidFill>
                        </a:rPr>
                        <a:t>Full training falls on a small number of facilitators in each site</a:t>
                      </a:r>
                    </a:p>
                  </a:txBody>
                  <a:tcPr anchor="ctr">
                    <a:solidFill>
                      <a:srgbClr val="E9F7F5"/>
                    </a:solidFill>
                  </a:tcPr>
                </a:tc>
                <a:extLst>
                  <a:ext uri="{0D108BD9-81ED-4DB2-BD59-A6C34878D82A}">
                    <a16:rowId xmlns:a16="http://schemas.microsoft.com/office/drawing/2014/main" val="662959316"/>
                  </a:ext>
                </a:extLst>
              </a:tr>
              <a:tr h="1988925">
                <a:tc>
                  <a:txBody>
                    <a:bodyPr/>
                    <a:lstStyle/>
                    <a:p>
                      <a:pPr marL="180000"/>
                      <a:r>
                        <a:rPr lang="en-GB" sz="2000" b="1" dirty="0">
                          <a:solidFill>
                            <a:schemeClr val="bg1"/>
                          </a:solidFill>
                        </a:rPr>
                        <a:t>Main implications</a:t>
                      </a:r>
                    </a:p>
                  </a:txBody>
                  <a:tcPr marL="792000" marT="180000">
                    <a:solidFill>
                      <a:srgbClr val="72C8BC"/>
                    </a:solidFill>
                  </a:tcPr>
                </a:tc>
                <a:tc>
                  <a:txBody>
                    <a:bodyPr/>
                    <a:lstStyle/>
                    <a:p>
                      <a:pPr marL="342900" indent="-342900">
                        <a:lnSpc>
                          <a:spcPct val="120000"/>
                        </a:lnSpc>
                        <a:spcBef>
                          <a:spcPts val="0"/>
                        </a:spcBef>
                        <a:buFont typeface="Arial" panose="020B0604020202020204" pitchFamily="34" charset="0"/>
                        <a:buChar char="•"/>
                      </a:pPr>
                      <a:r>
                        <a:rPr lang="en-GB" sz="2000" dirty="0">
                          <a:solidFill>
                            <a:srgbClr val="FF0000"/>
                          </a:solidFill>
                        </a:rPr>
                        <a:t>All data collectors get the same training</a:t>
                      </a:r>
                    </a:p>
                    <a:p>
                      <a:pPr marL="342900" indent="-342900">
                        <a:lnSpc>
                          <a:spcPct val="120000"/>
                        </a:lnSpc>
                        <a:spcBef>
                          <a:spcPts val="0"/>
                        </a:spcBef>
                        <a:buFont typeface="Arial" panose="020B0604020202020204" pitchFamily="34" charset="0"/>
                        <a:buChar char="•"/>
                      </a:pPr>
                      <a:r>
                        <a:rPr lang="en-GB" sz="2000" dirty="0">
                          <a:solidFill>
                            <a:srgbClr val="595959"/>
                          </a:solidFill>
                        </a:rPr>
                        <a:t>Logistically demanding</a:t>
                      </a:r>
                    </a:p>
                    <a:p>
                      <a:pPr marL="342900" indent="-342900">
                        <a:lnSpc>
                          <a:spcPct val="120000"/>
                        </a:lnSpc>
                        <a:spcBef>
                          <a:spcPts val="0"/>
                        </a:spcBef>
                        <a:buFont typeface="Arial" panose="020B0604020202020204" pitchFamily="34" charset="0"/>
                        <a:buChar char="•"/>
                      </a:pPr>
                      <a:r>
                        <a:rPr lang="en-GB" sz="2000" dirty="0">
                          <a:solidFill>
                            <a:srgbClr val="595959"/>
                          </a:solidFill>
                        </a:rPr>
                        <a:t>Demanding in terms of coordination for facilitator lead</a:t>
                      </a:r>
                    </a:p>
                  </a:txBody>
                  <a:tcPr>
                    <a:solidFill>
                      <a:srgbClr val="CBEBE6"/>
                    </a:solidFill>
                  </a:tcPr>
                </a:tc>
                <a:tc>
                  <a:txBody>
                    <a:bodyPr/>
                    <a:lstStyle/>
                    <a:p>
                      <a:pPr marL="342900" indent="-342900">
                        <a:lnSpc>
                          <a:spcPct val="120000"/>
                        </a:lnSpc>
                        <a:buFont typeface="Arial" panose="020B0604020202020204" pitchFamily="34" charset="0"/>
                        <a:buChar char="•"/>
                      </a:pPr>
                      <a:r>
                        <a:rPr lang="en-GB" sz="2000" dirty="0">
                          <a:solidFill>
                            <a:srgbClr val="FF0000"/>
                          </a:solidFill>
                        </a:rPr>
                        <a:t>Not all data collectors get the same training</a:t>
                      </a:r>
                    </a:p>
                    <a:p>
                      <a:pPr marL="342900" indent="-342900">
                        <a:lnSpc>
                          <a:spcPct val="120000"/>
                        </a:lnSpc>
                        <a:buFont typeface="Arial" panose="020B0604020202020204" pitchFamily="34" charset="0"/>
                        <a:buChar char="•"/>
                      </a:pPr>
                      <a:r>
                        <a:rPr lang="en-GB" sz="2000" dirty="0">
                          <a:solidFill>
                            <a:srgbClr val="595959"/>
                          </a:solidFill>
                        </a:rPr>
                        <a:t>Less demanding logistically</a:t>
                      </a:r>
                    </a:p>
                    <a:p>
                      <a:pPr marL="342900" indent="-342900">
                        <a:lnSpc>
                          <a:spcPct val="120000"/>
                        </a:lnSpc>
                        <a:buFont typeface="Arial" panose="020B0604020202020204" pitchFamily="34" charset="0"/>
                        <a:buChar char="•"/>
                      </a:pPr>
                      <a:r>
                        <a:rPr lang="en-GB" sz="2000" dirty="0">
                          <a:solidFill>
                            <a:srgbClr val="595959"/>
                          </a:solidFill>
                        </a:rPr>
                        <a:t>Demanding in terms of content for facilitators</a:t>
                      </a:r>
                    </a:p>
                  </a:txBody>
                  <a:tcPr>
                    <a:solidFill>
                      <a:srgbClr val="CBEBE6"/>
                    </a:solidFill>
                  </a:tcPr>
                </a:tc>
                <a:extLst>
                  <a:ext uri="{0D108BD9-81ED-4DB2-BD59-A6C34878D82A}">
                    <a16:rowId xmlns:a16="http://schemas.microsoft.com/office/drawing/2014/main" val="2315607305"/>
                  </a:ext>
                </a:extLst>
              </a:tr>
            </a:tbl>
          </a:graphicData>
        </a:graphic>
      </p:graphicFrame>
      <p:pic>
        <p:nvPicPr>
          <p:cNvPr id="12" name="icon centralized">
            <a:extLst>
              <a:ext uri="{FF2B5EF4-FFF2-40B4-BE49-F238E27FC236}">
                <a16:creationId xmlns:a16="http://schemas.microsoft.com/office/drawing/2014/main" id="{82C6B175-E295-4EC8-9A8F-226FD895A2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91865" y="1179090"/>
            <a:ext cx="685800" cy="685800"/>
          </a:xfrm>
          <a:prstGeom prst="rect">
            <a:avLst/>
          </a:prstGeom>
        </p:spPr>
      </p:pic>
      <p:pic>
        <p:nvPicPr>
          <p:cNvPr id="13" name="icon decentralized">
            <a:extLst>
              <a:ext uri="{FF2B5EF4-FFF2-40B4-BE49-F238E27FC236}">
                <a16:creationId xmlns:a16="http://schemas.microsoft.com/office/drawing/2014/main" id="{D2BD24FA-D559-449D-9979-F1D4E1064B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89638" y="1179090"/>
            <a:ext cx="685800" cy="685800"/>
          </a:xfrm>
          <a:prstGeom prst="rect">
            <a:avLst/>
          </a:prstGeom>
        </p:spPr>
      </p:pic>
      <p:pic>
        <p:nvPicPr>
          <p:cNvPr id="14" name="icon ToT duration">
            <a:extLst>
              <a:ext uri="{FF2B5EF4-FFF2-40B4-BE49-F238E27FC236}">
                <a16:creationId xmlns:a16="http://schemas.microsoft.com/office/drawing/2014/main" id="{711E5B0A-3432-42DB-B06B-20103C2C241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6909" y="2268750"/>
            <a:ext cx="685800" cy="685800"/>
          </a:xfrm>
          <a:prstGeom prst="rect">
            <a:avLst/>
          </a:prstGeom>
        </p:spPr>
      </p:pic>
      <p:pic>
        <p:nvPicPr>
          <p:cNvPr id="15" name="icon facilitation approach">
            <a:extLst>
              <a:ext uri="{FF2B5EF4-FFF2-40B4-BE49-F238E27FC236}">
                <a16:creationId xmlns:a16="http://schemas.microsoft.com/office/drawing/2014/main" id="{F6B5E985-62D0-42B0-9F0C-8E9959FD4CE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6909" y="3194580"/>
            <a:ext cx="685800" cy="685800"/>
          </a:xfrm>
          <a:prstGeom prst="rect">
            <a:avLst/>
          </a:prstGeom>
        </p:spPr>
      </p:pic>
      <p:pic>
        <p:nvPicPr>
          <p:cNvPr id="16" name="icon main implications">
            <a:extLst>
              <a:ext uri="{FF2B5EF4-FFF2-40B4-BE49-F238E27FC236}">
                <a16:creationId xmlns:a16="http://schemas.microsoft.com/office/drawing/2014/main" id="{7402154C-C49C-4F75-8E51-D57D05BE896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93349" y="4205820"/>
            <a:ext cx="685800" cy="685800"/>
          </a:xfrm>
          <a:prstGeom prst="rect">
            <a:avLst/>
          </a:prstGeom>
        </p:spPr>
      </p:pic>
      <p:sp>
        <p:nvSpPr>
          <p:cNvPr id="7" name="cover2">
            <a:extLst>
              <a:ext uri="{FF2B5EF4-FFF2-40B4-BE49-F238E27FC236}">
                <a16:creationId xmlns:a16="http://schemas.microsoft.com/office/drawing/2014/main" id="{9C339C71-F374-4858-A556-33EF6A8C0A54}"/>
              </a:ext>
            </a:extLst>
          </p:cNvPr>
          <p:cNvSpPr/>
          <p:nvPr/>
        </p:nvSpPr>
        <p:spPr>
          <a:xfrm>
            <a:off x="669600" y="3081600"/>
            <a:ext cx="10872000" cy="990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cover3">
            <a:extLst>
              <a:ext uri="{FF2B5EF4-FFF2-40B4-BE49-F238E27FC236}">
                <a16:creationId xmlns:a16="http://schemas.microsoft.com/office/drawing/2014/main" id="{49621B31-F442-4B78-9DE6-BABFD2FF26BD}"/>
              </a:ext>
            </a:extLst>
          </p:cNvPr>
          <p:cNvSpPr/>
          <p:nvPr/>
        </p:nvSpPr>
        <p:spPr>
          <a:xfrm>
            <a:off x="669600" y="4068000"/>
            <a:ext cx="10872000" cy="199162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highlight1 column">
            <a:extLst>
              <a:ext uri="{FF2B5EF4-FFF2-40B4-BE49-F238E27FC236}">
                <a16:creationId xmlns:a16="http://schemas.microsoft.com/office/drawing/2014/main" id="{D7558AB9-308C-45DF-915D-43F1D0B66078}"/>
              </a:ext>
            </a:extLst>
          </p:cNvPr>
          <p:cNvSpPr/>
          <p:nvPr/>
        </p:nvSpPr>
        <p:spPr>
          <a:xfrm>
            <a:off x="3276801" y="3068598"/>
            <a:ext cx="4035173" cy="990000"/>
          </a:xfrm>
          <a:prstGeom prst="rect">
            <a:avLst/>
          </a:prstGeom>
          <a:solidFill>
            <a:srgbClr val="FDDEA3">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highlight2 column">
            <a:extLst>
              <a:ext uri="{FF2B5EF4-FFF2-40B4-BE49-F238E27FC236}">
                <a16:creationId xmlns:a16="http://schemas.microsoft.com/office/drawing/2014/main" id="{E24A790C-D3F4-4CAD-97DA-769D8010AD53}"/>
              </a:ext>
            </a:extLst>
          </p:cNvPr>
          <p:cNvSpPr/>
          <p:nvPr/>
        </p:nvSpPr>
        <p:spPr>
          <a:xfrm>
            <a:off x="7311974" y="3068598"/>
            <a:ext cx="4210426" cy="990000"/>
          </a:xfrm>
          <a:prstGeom prst="rect">
            <a:avLst/>
          </a:prstGeom>
          <a:solidFill>
            <a:srgbClr val="FDDEA3">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12964111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9"/>
                                        </p:tgtEl>
                                      </p:cBhvr>
                                    </p:animEffect>
                                    <p:set>
                                      <p:cBhvr>
                                        <p:cTn id="17" dur="1" fill="hold">
                                          <p:stCondLst>
                                            <p:cond delay="499"/>
                                          </p:stCondLst>
                                        </p:cTn>
                                        <p:tgtEl>
                                          <p:spTgt spid="9"/>
                                        </p:tgtEl>
                                        <p:attrNameLst>
                                          <p:attrName>style.visibility</p:attrName>
                                        </p:attrNameLst>
                                      </p:cBhvr>
                                      <p:to>
                                        <p:strVal val="hidden"/>
                                      </p:to>
                                    </p:se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9" grpId="1"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1099515"/>
            <a:chOff x="-1235" y="-815"/>
            <a:chExt cx="8388879" cy="1099515"/>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1077218"/>
            </a:xfrm>
            <a:prstGeom prst="rect">
              <a:avLst/>
            </a:prstGeom>
            <a:noFill/>
          </p:spPr>
          <p:txBody>
            <a:bodyPr wrap="square">
              <a:spAutoFit/>
            </a:bodyPr>
            <a:lstStyle/>
            <a:p>
              <a:r>
                <a:rPr lang="en-GB" sz="3200" dirty="0">
                  <a:solidFill>
                    <a:srgbClr val="595959"/>
                  </a:solidFill>
                </a:rPr>
                <a:t>1. Decide training strategy</a:t>
              </a:r>
            </a:p>
            <a:p>
              <a:endParaRPr lang="en-GB" sz="3200" dirty="0">
                <a:solidFill>
                  <a:srgbClr val="595959"/>
                </a:solidFill>
              </a:endParaRP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17" name="HHFA table">
            <a:extLst>
              <a:ext uri="{FF2B5EF4-FFF2-40B4-BE49-F238E27FC236}">
                <a16:creationId xmlns:a16="http://schemas.microsoft.com/office/drawing/2014/main" id="{538C6BFB-56A8-40F5-9C86-1FBD17660BCF}"/>
              </a:ext>
            </a:extLst>
          </p:cNvPr>
          <p:cNvGraphicFramePr>
            <a:graphicFrameLocks noGrp="1"/>
          </p:cNvGraphicFramePr>
          <p:nvPr>
            <p:extLst>
              <p:ext uri="{D42A27DB-BD31-4B8C-83A1-F6EECF244321}">
                <p14:modId xmlns:p14="http://schemas.microsoft.com/office/powerpoint/2010/main" val="594255222"/>
              </p:ext>
            </p:extLst>
          </p:nvPr>
        </p:nvGraphicFramePr>
        <p:xfrm>
          <a:off x="668511" y="930626"/>
          <a:ext cx="10854978" cy="5127379"/>
        </p:xfrm>
        <a:graphic>
          <a:graphicData uri="http://schemas.openxmlformats.org/drawingml/2006/table">
            <a:tbl>
              <a:tblPr firstRow="1" bandRow="1">
                <a:tableStyleId>{7DF18680-E054-41AD-8BC1-D1AEF772440D}</a:tableStyleId>
              </a:tblPr>
              <a:tblGrid>
                <a:gridCol w="2613948">
                  <a:extLst>
                    <a:ext uri="{9D8B030D-6E8A-4147-A177-3AD203B41FA5}">
                      <a16:colId xmlns:a16="http://schemas.microsoft.com/office/drawing/2014/main" val="2618285126"/>
                    </a:ext>
                  </a:extLst>
                </a:gridCol>
                <a:gridCol w="4021311">
                  <a:extLst>
                    <a:ext uri="{9D8B030D-6E8A-4147-A177-3AD203B41FA5}">
                      <a16:colId xmlns:a16="http://schemas.microsoft.com/office/drawing/2014/main" val="779337543"/>
                    </a:ext>
                  </a:extLst>
                </a:gridCol>
                <a:gridCol w="4219719">
                  <a:extLst>
                    <a:ext uri="{9D8B030D-6E8A-4147-A177-3AD203B41FA5}">
                      <a16:colId xmlns:a16="http://schemas.microsoft.com/office/drawing/2014/main" val="3230710596"/>
                    </a:ext>
                  </a:extLst>
                </a:gridCol>
              </a:tblGrid>
              <a:tr h="1203073">
                <a:tc>
                  <a:txBody>
                    <a:bodyPr/>
                    <a:lstStyle/>
                    <a:p>
                      <a:pPr marL="180000" algn="l"/>
                      <a:r>
                        <a:rPr lang="en-GB" sz="2000" dirty="0"/>
                        <a:t>HHFA training of Data Collectors</a:t>
                      </a:r>
                    </a:p>
                  </a:txBody>
                  <a:tcPr anchor="ctr">
                    <a:solidFill>
                      <a:srgbClr val="31B09C"/>
                    </a:solidFill>
                  </a:tcPr>
                </a:tc>
                <a:tc>
                  <a:txBody>
                    <a:bodyPr/>
                    <a:lstStyle/>
                    <a:p>
                      <a:pPr algn="l"/>
                      <a:r>
                        <a:rPr lang="en-GB" sz="2000" dirty="0"/>
                        <a:t>Centralized location</a:t>
                      </a:r>
                    </a:p>
                  </a:txBody>
                  <a:tcPr marL="1044000" anchor="ctr">
                    <a:solidFill>
                      <a:srgbClr val="31B09C"/>
                    </a:solidFill>
                  </a:tcPr>
                </a:tc>
                <a:tc>
                  <a:txBody>
                    <a:bodyPr/>
                    <a:lstStyle/>
                    <a:p>
                      <a:pPr algn="l"/>
                      <a:r>
                        <a:rPr lang="en-GB" sz="2000" dirty="0"/>
                        <a:t>Decentralized locations (Cascade training)</a:t>
                      </a:r>
                    </a:p>
                  </a:txBody>
                  <a:tcPr marL="1044000" anchor="ctr">
                    <a:solidFill>
                      <a:srgbClr val="31B09C"/>
                    </a:solidFill>
                  </a:tcPr>
                </a:tc>
                <a:extLst>
                  <a:ext uri="{0D108BD9-81ED-4DB2-BD59-A6C34878D82A}">
                    <a16:rowId xmlns:a16="http://schemas.microsoft.com/office/drawing/2014/main" val="1386757866"/>
                  </a:ext>
                </a:extLst>
              </a:tr>
              <a:tr h="952401">
                <a:tc>
                  <a:txBody>
                    <a:bodyPr/>
                    <a:lstStyle/>
                    <a:p>
                      <a:pPr marL="180000">
                        <a:spcBef>
                          <a:spcPts val="600"/>
                        </a:spcBef>
                      </a:pPr>
                      <a:r>
                        <a:rPr lang="en-GB" sz="2000" b="1" dirty="0">
                          <a:solidFill>
                            <a:schemeClr val="bg1"/>
                          </a:solidFill>
                        </a:rPr>
                        <a:t>ToT duration</a:t>
                      </a:r>
                    </a:p>
                  </a:txBody>
                  <a:tcPr marL="792000" marR="0" marT="324000">
                    <a:solidFill>
                      <a:srgbClr val="72C8BC"/>
                    </a:solidFill>
                  </a:tcPr>
                </a:tc>
                <a:tc>
                  <a:txBody>
                    <a:bodyPr/>
                    <a:lstStyle/>
                    <a:p>
                      <a:pPr marL="72000">
                        <a:lnSpc>
                          <a:spcPct val="120000"/>
                        </a:lnSpc>
                        <a:spcBef>
                          <a:spcPts val="600"/>
                        </a:spcBef>
                      </a:pPr>
                      <a:r>
                        <a:rPr lang="en-GB" sz="2000" dirty="0">
                          <a:solidFill>
                            <a:srgbClr val="595959"/>
                          </a:solidFill>
                        </a:rPr>
                        <a:t>2 or 3 days</a:t>
                      </a:r>
                    </a:p>
                  </a:txBody>
                  <a:tcPr anchor="ctr">
                    <a:solidFill>
                      <a:srgbClr val="CBEBE6"/>
                    </a:solidFill>
                  </a:tcPr>
                </a:tc>
                <a:tc>
                  <a:txBody>
                    <a:bodyPr/>
                    <a:lstStyle/>
                    <a:p>
                      <a:pPr marL="72000">
                        <a:lnSpc>
                          <a:spcPct val="120000"/>
                        </a:lnSpc>
                        <a:spcBef>
                          <a:spcPts val="600"/>
                        </a:spcBef>
                      </a:pPr>
                      <a:r>
                        <a:rPr lang="en-GB" sz="2000" dirty="0">
                          <a:solidFill>
                            <a:srgbClr val="595959"/>
                          </a:solidFill>
                        </a:rPr>
                        <a:t>Full training recommended</a:t>
                      </a:r>
                    </a:p>
                  </a:txBody>
                  <a:tcPr anchor="ctr">
                    <a:solidFill>
                      <a:srgbClr val="CBEBE6"/>
                    </a:solidFill>
                  </a:tcPr>
                </a:tc>
                <a:extLst>
                  <a:ext uri="{0D108BD9-81ED-4DB2-BD59-A6C34878D82A}">
                    <a16:rowId xmlns:a16="http://schemas.microsoft.com/office/drawing/2014/main" val="1093359223"/>
                  </a:ext>
                </a:extLst>
              </a:tr>
              <a:tr h="982980">
                <a:tc>
                  <a:txBody>
                    <a:bodyPr/>
                    <a:lstStyle/>
                    <a:p>
                      <a:pPr marL="180000"/>
                      <a:r>
                        <a:rPr lang="en-GB" sz="2000" b="1" dirty="0">
                          <a:solidFill>
                            <a:schemeClr val="bg1"/>
                          </a:solidFill>
                        </a:rPr>
                        <a:t>Facilitation approach</a:t>
                      </a:r>
                    </a:p>
                  </a:txBody>
                  <a:tcPr marL="792000" anchor="ctr">
                    <a:solidFill>
                      <a:srgbClr val="72C8BC"/>
                    </a:solidFill>
                  </a:tcPr>
                </a:tc>
                <a:tc>
                  <a:txBody>
                    <a:bodyPr/>
                    <a:lstStyle/>
                    <a:p>
                      <a:pPr marL="72000">
                        <a:lnSpc>
                          <a:spcPct val="120000"/>
                        </a:lnSpc>
                      </a:pPr>
                      <a:r>
                        <a:rPr lang="en-GB" sz="2000" dirty="0">
                          <a:solidFill>
                            <a:srgbClr val="595959"/>
                          </a:solidFill>
                        </a:rPr>
                        <a:t>Sessions can be assigned to a high number of facilitators</a:t>
                      </a:r>
                    </a:p>
                  </a:txBody>
                  <a:tcPr anchor="ctr">
                    <a:solidFill>
                      <a:srgbClr val="E9F7F5"/>
                    </a:solidFill>
                  </a:tcPr>
                </a:tc>
                <a:tc>
                  <a:txBody>
                    <a:bodyPr/>
                    <a:lstStyle/>
                    <a:p>
                      <a:pPr marL="72000">
                        <a:lnSpc>
                          <a:spcPct val="120000"/>
                        </a:lnSpc>
                      </a:pPr>
                      <a:r>
                        <a:rPr lang="en-GB" sz="2000" dirty="0">
                          <a:solidFill>
                            <a:srgbClr val="595959"/>
                          </a:solidFill>
                        </a:rPr>
                        <a:t>Full training falls on a small number of facilitators in each site</a:t>
                      </a:r>
                    </a:p>
                  </a:txBody>
                  <a:tcPr anchor="ctr">
                    <a:solidFill>
                      <a:srgbClr val="E9F7F5"/>
                    </a:solidFill>
                  </a:tcPr>
                </a:tc>
                <a:extLst>
                  <a:ext uri="{0D108BD9-81ED-4DB2-BD59-A6C34878D82A}">
                    <a16:rowId xmlns:a16="http://schemas.microsoft.com/office/drawing/2014/main" val="662959316"/>
                  </a:ext>
                </a:extLst>
              </a:tr>
              <a:tr h="1988925">
                <a:tc>
                  <a:txBody>
                    <a:bodyPr/>
                    <a:lstStyle/>
                    <a:p>
                      <a:pPr marL="180000"/>
                      <a:r>
                        <a:rPr lang="en-GB" sz="2000" b="1" dirty="0">
                          <a:solidFill>
                            <a:schemeClr val="bg1"/>
                          </a:solidFill>
                        </a:rPr>
                        <a:t>Main implications</a:t>
                      </a:r>
                    </a:p>
                  </a:txBody>
                  <a:tcPr marL="792000" marT="180000">
                    <a:solidFill>
                      <a:srgbClr val="72C8BC"/>
                    </a:solidFill>
                  </a:tcPr>
                </a:tc>
                <a:tc>
                  <a:txBody>
                    <a:bodyPr/>
                    <a:lstStyle/>
                    <a:p>
                      <a:pPr marL="342900" indent="-342900">
                        <a:lnSpc>
                          <a:spcPct val="120000"/>
                        </a:lnSpc>
                        <a:spcBef>
                          <a:spcPts val="0"/>
                        </a:spcBef>
                        <a:buFont typeface="Arial" panose="020B0604020202020204" pitchFamily="34" charset="0"/>
                        <a:buChar char="•"/>
                      </a:pPr>
                      <a:r>
                        <a:rPr lang="en-GB" sz="2000" dirty="0">
                          <a:solidFill>
                            <a:srgbClr val="FF0000"/>
                          </a:solidFill>
                        </a:rPr>
                        <a:t>All data collectors get the same training</a:t>
                      </a:r>
                    </a:p>
                    <a:p>
                      <a:pPr marL="342900" indent="-342900">
                        <a:lnSpc>
                          <a:spcPct val="120000"/>
                        </a:lnSpc>
                        <a:spcBef>
                          <a:spcPts val="0"/>
                        </a:spcBef>
                        <a:buFont typeface="Arial" panose="020B0604020202020204" pitchFamily="34" charset="0"/>
                        <a:buChar char="•"/>
                      </a:pPr>
                      <a:r>
                        <a:rPr lang="en-GB" sz="2000" dirty="0">
                          <a:solidFill>
                            <a:srgbClr val="595959"/>
                          </a:solidFill>
                        </a:rPr>
                        <a:t>Logistically demanding</a:t>
                      </a:r>
                    </a:p>
                    <a:p>
                      <a:pPr marL="342900" indent="-342900">
                        <a:lnSpc>
                          <a:spcPct val="120000"/>
                        </a:lnSpc>
                        <a:spcBef>
                          <a:spcPts val="0"/>
                        </a:spcBef>
                        <a:buFont typeface="Arial" panose="020B0604020202020204" pitchFamily="34" charset="0"/>
                        <a:buChar char="•"/>
                      </a:pPr>
                      <a:r>
                        <a:rPr lang="en-GB" sz="2000" dirty="0">
                          <a:solidFill>
                            <a:srgbClr val="595959"/>
                          </a:solidFill>
                        </a:rPr>
                        <a:t>Demanding in terms of coordination for facilitator lead</a:t>
                      </a:r>
                    </a:p>
                  </a:txBody>
                  <a:tcPr>
                    <a:solidFill>
                      <a:srgbClr val="CBEBE6"/>
                    </a:solidFill>
                  </a:tcPr>
                </a:tc>
                <a:tc>
                  <a:txBody>
                    <a:bodyPr/>
                    <a:lstStyle/>
                    <a:p>
                      <a:pPr marL="342900" indent="-342900">
                        <a:lnSpc>
                          <a:spcPct val="120000"/>
                        </a:lnSpc>
                        <a:buFont typeface="Arial" panose="020B0604020202020204" pitchFamily="34" charset="0"/>
                        <a:buChar char="•"/>
                      </a:pPr>
                      <a:r>
                        <a:rPr lang="en-GB" sz="2000" dirty="0">
                          <a:solidFill>
                            <a:srgbClr val="FF0000"/>
                          </a:solidFill>
                        </a:rPr>
                        <a:t>Not all data collectors get the same training</a:t>
                      </a:r>
                    </a:p>
                    <a:p>
                      <a:pPr marL="342900" indent="-342900">
                        <a:lnSpc>
                          <a:spcPct val="120000"/>
                        </a:lnSpc>
                        <a:buFont typeface="Arial" panose="020B0604020202020204" pitchFamily="34" charset="0"/>
                        <a:buChar char="•"/>
                      </a:pPr>
                      <a:r>
                        <a:rPr lang="en-GB" sz="2000" dirty="0">
                          <a:solidFill>
                            <a:srgbClr val="595959"/>
                          </a:solidFill>
                        </a:rPr>
                        <a:t>Less demanding logistically</a:t>
                      </a:r>
                    </a:p>
                    <a:p>
                      <a:pPr marL="342900" indent="-342900">
                        <a:lnSpc>
                          <a:spcPct val="120000"/>
                        </a:lnSpc>
                        <a:buFont typeface="Arial" panose="020B0604020202020204" pitchFamily="34" charset="0"/>
                        <a:buChar char="•"/>
                      </a:pPr>
                      <a:r>
                        <a:rPr lang="en-GB" sz="2000" dirty="0">
                          <a:solidFill>
                            <a:srgbClr val="595959"/>
                          </a:solidFill>
                        </a:rPr>
                        <a:t>Demanding in terms of content for facilitators</a:t>
                      </a:r>
                    </a:p>
                  </a:txBody>
                  <a:tcPr>
                    <a:solidFill>
                      <a:srgbClr val="CBEBE6"/>
                    </a:solidFill>
                  </a:tcPr>
                </a:tc>
                <a:extLst>
                  <a:ext uri="{0D108BD9-81ED-4DB2-BD59-A6C34878D82A}">
                    <a16:rowId xmlns:a16="http://schemas.microsoft.com/office/drawing/2014/main" val="2315607305"/>
                  </a:ext>
                </a:extLst>
              </a:tr>
            </a:tbl>
          </a:graphicData>
        </a:graphic>
      </p:graphicFrame>
      <p:pic>
        <p:nvPicPr>
          <p:cNvPr id="18" name="icon centralized">
            <a:extLst>
              <a:ext uri="{FF2B5EF4-FFF2-40B4-BE49-F238E27FC236}">
                <a16:creationId xmlns:a16="http://schemas.microsoft.com/office/drawing/2014/main" id="{772A45A2-813F-41B7-87D3-989295F656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91865" y="1179090"/>
            <a:ext cx="685800" cy="685800"/>
          </a:xfrm>
          <a:prstGeom prst="rect">
            <a:avLst/>
          </a:prstGeom>
        </p:spPr>
      </p:pic>
      <p:pic>
        <p:nvPicPr>
          <p:cNvPr id="22" name="icon decentralized">
            <a:extLst>
              <a:ext uri="{FF2B5EF4-FFF2-40B4-BE49-F238E27FC236}">
                <a16:creationId xmlns:a16="http://schemas.microsoft.com/office/drawing/2014/main" id="{26DBB853-D7AC-4993-81B0-8BA7FABFBA7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89638" y="1179090"/>
            <a:ext cx="685800" cy="685800"/>
          </a:xfrm>
          <a:prstGeom prst="rect">
            <a:avLst/>
          </a:prstGeom>
        </p:spPr>
      </p:pic>
      <p:pic>
        <p:nvPicPr>
          <p:cNvPr id="23" name="icon ToT duration">
            <a:extLst>
              <a:ext uri="{FF2B5EF4-FFF2-40B4-BE49-F238E27FC236}">
                <a16:creationId xmlns:a16="http://schemas.microsoft.com/office/drawing/2014/main" id="{9DAB5A2B-0527-495C-AF5E-8A133868569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6909" y="2268750"/>
            <a:ext cx="685800" cy="685800"/>
          </a:xfrm>
          <a:prstGeom prst="rect">
            <a:avLst/>
          </a:prstGeom>
        </p:spPr>
      </p:pic>
      <p:pic>
        <p:nvPicPr>
          <p:cNvPr id="24" name="icon facilitation approach">
            <a:extLst>
              <a:ext uri="{FF2B5EF4-FFF2-40B4-BE49-F238E27FC236}">
                <a16:creationId xmlns:a16="http://schemas.microsoft.com/office/drawing/2014/main" id="{D88F7328-7331-4B94-85B5-7466610BE6D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6909" y="3194580"/>
            <a:ext cx="685800" cy="685800"/>
          </a:xfrm>
          <a:prstGeom prst="rect">
            <a:avLst/>
          </a:prstGeom>
        </p:spPr>
      </p:pic>
      <p:pic>
        <p:nvPicPr>
          <p:cNvPr id="25" name="icon main implications">
            <a:extLst>
              <a:ext uri="{FF2B5EF4-FFF2-40B4-BE49-F238E27FC236}">
                <a16:creationId xmlns:a16="http://schemas.microsoft.com/office/drawing/2014/main" id="{A26FD1A8-4E58-4380-90C0-5CA1316474D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93349" y="4205820"/>
            <a:ext cx="685800" cy="685800"/>
          </a:xfrm>
          <a:prstGeom prst="rect">
            <a:avLst/>
          </a:prstGeom>
        </p:spPr>
      </p:pic>
      <p:sp>
        <p:nvSpPr>
          <p:cNvPr id="8" name="cover3" hidden="1">
            <a:extLst>
              <a:ext uri="{FF2B5EF4-FFF2-40B4-BE49-F238E27FC236}">
                <a16:creationId xmlns:a16="http://schemas.microsoft.com/office/drawing/2014/main" id="{AA384852-08C4-4266-AB2D-AC5D288CF060}"/>
              </a:ext>
            </a:extLst>
          </p:cNvPr>
          <p:cNvSpPr/>
          <p:nvPr/>
        </p:nvSpPr>
        <p:spPr>
          <a:xfrm>
            <a:off x="949568" y="3928532"/>
            <a:ext cx="10288520" cy="199162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highlight1 column">
            <a:extLst>
              <a:ext uri="{FF2B5EF4-FFF2-40B4-BE49-F238E27FC236}">
                <a16:creationId xmlns:a16="http://schemas.microsoft.com/office/drawing/2014/main" id="{27D2B7F2-AC50-4C9C-AC97-EA317A676C21}"/>
              </a:ext>
            </a:extLst>
          </p:cNvPr>
          <p:cNvSpPr/>
          <p:nvPr/>
        </p:nvSpPr>
        <p:spPr>
          <a:xfrm>
            <a:off x="3313568" y="4066378"/>
            <a:ext cx="3970284" cy="1991627"/>
          </a:xfrm>
          <a:prstGeom prst="rect">
            <a:avLst/>
          </a:prstGeom>
          <a:solidFill>
            <a:srgbClr val="FDDEA3">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highlight1 column">
            <a:extLst>
              <a:ext uri="{FF2B5EF4-FFF2-40B4-BE49-F238E27FC236}">
                <a16:creationId xmlns:a16="http://schemas.microsoft.com/office/drawing/2014/main" id="{C3E072A8-C456-4E89-9D81-B8E11C28E983}"/>
              </a:ext>
            </a:extLst>
          </p:cNvPr>
          <p:cNvSpPr/>
          <p:nvPr/>
        </p:nvSpPr>
        <p:spPr>
          <a:xfrm>
            <a:off x="7283852" y="4066378"/>
            <a:ext cx="4239637" cy="1991627"/>
          </a:xfrm>
          <a:prstGeom prst="rect">
            <a:avLst/>
          </a:prstGeom>
          <a:solidFill>
            <a:srgbClr val="FDDEA3">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196266351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9"/>
                                        </p:tgtEl>
                                      </p:cBhvr>
                                    </p:animEffect>
                                    <p:set>
                                      <p:cBhvr>
                                        <p:cTn id="17" dur="1" fill="hold">
                                          <p:stCondLst>
                                            <p:cond delay="499"/>
                                          </p:stCondLst>
                                        </p:cTn>
                                        <p:tgtEl>
                                          <p:spTgt spid="9"/>
                                        </p:tgtEl>
                                        <p:attrNameLst>
                                          <p:attrName>style.visibility</p:attrName>
                                        </p:attrNameLst>
                                      </p:cBhvr>
                                      <p:to>
                                        <p:strVal val="hidden"/>
                                      </p:to>
                                    </p:se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9" grpId="1"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754959" cy="611122"/>
            <a:chOff x="-1235" y="-815"/>
            <a:chExt cx="10754959"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49" y="21482"/>
              <a:ext cx="10019575" cy="584775"/>
            </a:xfrm>
            <a:prstGeom prst="rect">
              <a:avLst/>
            </a:prstGeom>
            <a:noFill/>
          </p:spPr>
          <p:txBody>
            <a:bodyPr wrap="square">
              <a:spAutoFit/>
            </a:bodyPr>
            <a:lstStyle/>
            <a:p>
              <a:r>
                <a:rPr lang="en-GB" sz="3200" dirty="0">
                  <a:solidFill>
                    <a:srgbClr val="595959"/>
                  </a:solidFill>
                </a:rPr>
                <a:t>2. Adapt training package</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23" name="TextBox 22">
            <a:extLst>
              <a:ext uri="{FF2B5EF4-FFF2-40B4-BE49-F238E27FC236}">
                <a16:creationId xmlns:a16="http://schemas.microsoft.com/office/drawing/2014/main" id="{D5DFAA55-5390-BFB7-4DBE-924217010931}"/>
              </a:ext>
            </a:extLst>
          </p:cNvPr>
          <p:cNvSpPr txBox="1"/>
          <p:nvPr/>
        </p:nvSpPr>
        <p:spPr>
          <a:xfrm>
            <a:off x="5598021" y="1418473"/>
            <a:ext cx="7538758" cy="461665"/>
          </a:xfrm>
          <a:prstGeom prst="rect">
            <a:avLst/>
          </a:prstGeom>
          <a:noFill/>
        </p:spPr>
        <p:txBody>
          <a:bodyPr wrap="square">
            <a:spAutoFit/>
          </a:bodyPr>
          <a:lstStyle/>
          <a:p>
            <a:r>
              <a:rPr lang="en-GB" sz="2400" dirty="0">
                <a:solidFill>
                  <a:schemeClr val="tx1">
                    <a:lumMod val="65000"/>
                    <a:lumOff val="35000"/>
                  </a:schemeClr>
                </a:solidFill>
              </a:rPr>
              <a:t>Each country will:</a:t>
            </a:r>
            <a:endParaRPr lang="en-GB" sz="2400" b="1" dirty="0">
              <a:solidFill>
                <a:schemeClr val="tx1">
                  <a:lumMod val="65000"/>
                  <a:lumOff val="35000"/>
                </a:schemeClr>
              </a:solidFill>
            </a:endParaRPr>
          </a:p>
        </p:txBody>
      </p:sp>
      <p:sp>
        <p:nvSpPr>
          <p:cNvPr id="32" name="bulletText2">
            <a:extLst>
              <a:ext uri="{FF2B5EF4-FFF2-40B4-BE49-F238E27FC236}">
                <a16:creationId xmlns:a16="http://schemas.microsoft.com/office/drawing/2014/main" id="{D41B571B-3BB0-4E6B-AA07-0A0CF4A35A10}"/>
              </a:ext>
            </a:extLst>
          </p:cNvPr>
          <p:cNvSpPr txBox="1"/>
          <p:nvPr/>
        </p:nvSpPr>
        <p:spPr>
          <a:xfrm>
            <a:off x="6092982" y="2079541"/>
            <a:ext cx="4442073"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decide on the HHFA modules and questions </a:t>
            </a:r>
            <a:endParaRPr lang="en-GB" sz="2400" b="1" dirty="0">
              <a:solidFill>
                <a:schemeClr val="tx1">
                  <a:lumMod val="65000"/>
                  <a:lumOff val="35000"/>
                </a:schemeClr>
              </a:solidFill>
            </a:endParaRPr>
          </a:p>
        </p:txBody>
      </p:sp>
      <p:sp>
        <p:nvSpPr>
          <p:cNvPr id="33" name="bulletText3">
            <a:extLst>
              <a:ext uri="{FF2B5EF4-FFF2-40B4-BE49-F238E27FC236}">
                <a16:creationId xmlns:a16="http://schemas.microsoft.com/office/drawing/2014/main" id="{F2A34081-43E9-4415-B0A8-CA54A1214F10}"/>
              </a:ext>
            </a:extLst>
          </p:cNvPr>
          <p:cNvSpPr txBox="1"/>
          <p:nvPr/>
        </p:nvSpPr>
        <p:spPr>
          <a:xfrm>
            <a:off x="6092982" y="3109942"/>
            <a:ext cx="4792269" cy="1200329"/>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adapt the questionnaire to the country context and information needs</a:t>
            </a:r>
          </a:p>
        </p:txBody>
      </p:sp>
      <p:pic>
        <p:nvPicPr>
          <p:cNvPr id="34" name="bullet02">
            <a:extLst>
              <a:ext uri="{FF2B5EF4-FFF2-40B4-BE49-F238E27FC236}">
                <a16:creationId xmlns:a16="http://schemas.microsoft.com/office/drawing/2014/main" id="{9BD1BFA7-4FD0-4859-83A1-31991C0E555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64613" y="2264722"/>
            <a:ext cx="117692" cy="122400"/>
          </a:xfrm>
          <a:prstGeom prst="rect">
            <a:avLst/>
          </a:prstGeom>
        </p:spPr>
      </p:pic>
      <p:pic>
        <p:nvPicPr>
          <p:cNvPr id="35" name="bullet03">
            <a:extLst>
              <a:ext uri="{FF2B5EF4-FFF2-40B4-BE49-F238E27FC236}">
                <a16:creationId xmlns:a16="http://schemas.microsoft.com/office/drawing/2014/main" id="{C4429A3D-E4E6-47FA-8FAA-9C61375B14F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64613" y="3291293"/>
            <a:ext cx="117692" cy="122400"/>
          </a:xfrm>
          <a:prstGeom prst="rect">
            <a:avLst/>
          </a:prstGeom>
        </p:spPr>
      </p:pic>
      <p:sp>
        <p:nvSpPr>
          <p:cNvPr id="38" name="TextBox 37">
            <a:extLst>
              <a:ext uri="{FF2B5EF4-FFF2-40B4-BE49-F238E27FC236}">
                <a16:creationId xmlns:a16="http://schemas.microsoft.com/office/drawing/2014/main" id="{5FCDC60B-A3FD-4A7F-A3C1-285A0A9CC839}"/>
              </a:ext>
            </a:extLst>
          </p:cNvPr>
          <p:cNvSpPr txBox="1"/>
          <p:nvPr/>
        </p:nvSpPr>
        <p:spPr>
          <a:xfrm>
            <a:off x="1009695" y="4977862"/>
            <a:ext cx="10329836" cy="1343253"/>
          </a:xfrm>
          <a:prstGeom prst="rect">
            <a:avLst/>
          </a:prstGeom>
          <a:solidFill>
            <a:srgbClr val="31B09C"/>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t>Data collection training will need to be adapted based on the final country questionnaire.</a:t>
            </a:r>
          </a:p>
        </p:txBody>
      </p:sp>
      <p:sp>
        <p:nvSpPr>
          <p:cNvPr id="43" name="Rectangle 42">
            <a:extLst>
              <a:ext uri="{FF2B5EF4-FFF2-40B4-BE49-F238E27FC236}">
                <a16:creationId xmlns:a16="http://schemas.microsoft.com/office/drawing/2014/main" id="{484803B4-DA1A-408A-81FD-E56DAEAA28B8}"/>
              </a:ext>
            </a:extLst>
          </p:cNvPr>
          <p:cNvSpPr/>
          <p:nvPr/>
        </p:nvSpPr>
        <p:spPr>
          <a:xfrm>
            <a:off x="929439" y="4977861"/>
            <a:ext cx="80255" cy="1343253"/>
          </a:xfrm>
          <a:prstGeom prst="rect">
            <a:avLst/>
          </a:prstGeom>
          <a:solidFill>
            <a:srgbClr val="1B95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2" name="Group 11">
            <a:extLst>
              <a:ext uri="{FF2B5EF4-FFF2-40B4-BE49-F238E27FC236}">
                <a16:creationId xmlns:a16="http://schemas.microsoft.com/office/drawing/2014/main" id="{B3E8CC6C-BBCB-45B8-BEEC-E2BC459B6894}"/>
              </a:ext>
            </a:extLst>
          </p:cNvPr>
          <p:cNvGrpSpPr/>
          <p:nvPr/>
        </p:nvGrpSpPr>
        <p:grpSpPr>
          <a:xfrm>
            <a:off x="929439" y="941752"/>
            <a:ext cx="3700614" cy="3700614"/>
            <a:chOff x="476038" y="1416377"/>
            <a:chExt cx="3946267" cy="3946267"/>
          </a:xfrm>
        </p:grpSpPr>
        <p:sp>
          <p:nvSpPr>
            <p:cNvPr id="13" name="circle">
              <a:extLst>
                <a:ext uri="{FF2B5EF4-FFF2-40B4-BE49-F238E27FC236}">
                  <a16:creationId xmlns:a16="http://schemas.microsoft.com/office/drawing/2014/main" id="{A70A6F4C-9136-40F2-A94E-A3DB4556CDAD}"/>
                </a:ext>
              </a:extLst>
            </p:cNvPr>
            <p:cNvSpPr/>
            <p:nvPr/>
          </p:nvSpPr>
          <p:spPr>
            <a:xfrm>
              <a:off x="476038" y="1416377"/>
              <a:ext cx="3946267" cy="3946267"/>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a:extLst>
                <a:ext uri="{FF2B5EF4-FFF2-40B4-BE49-F238E27FC236}">
                  <a16:creationId xmlns:a16="http://schemas.microsoft.com/office/drawing/2014/main" id="{4729468A-CE95-4AB2-BC0F-8B0E42ED8EC0}"/>
                </a:ext>
              </a:extLst>
            </p:cNvPr>
            <p:cNvPicPr>
              <a:picLocks noChangeAspect="1"/>
            </p:cNvPicPr>
            <p:nvPr/>
          </p:nvPicPr>
          <p:blipFill>
            <a:blip r:embed="rId6">
              <a:duotone>
                <a:prstClr val="black"/>
                <a:srgbClr val="31B09C">
                  <a:tint val="45000"/>
                  <a:satMod val="400000"/>
                </a:srgbClr>
              </a:duotone>
              <a:extLst>
                <a:ext uri="{28A0092B-C50C-407E-A947-70E740481C1C}">
                  <a14:useLocalDpi xmlns:a14="http://schemas.microsoft.com/office/drawing/2010/main" val="0"/>
                </a:ext>
              </a:extLst>
            </a:blip>
            <a:stretch>
              <a:fillRect/>
            </a:stretch>
          </p:blipFill>
          <p:spPr>
            <a:xfrm>
              <a:off x="1253589" y="2417055"/>
              <a:ext cx="2280613" cy="2113632"/>
            </a:xfrm>
            <a:prstGeom prst="rect">
              <a:avLst/>
            </a:prstGeom>
          </p:spPr>
        </p:pic>
      </p:grpSp>
    </p:spTree>
    <p:custDataLst>
      <p:tags r:id="rId1"/>
    </p:custDataLst>
    <p:extLst>
      <p:ext uri="{BB962C8B-B14F-4D97-AF65-F5344CB8AC3E}">
        <p14:creationId xmlns:p14="http://schemas.microsoft.com/office/powerpoint/2010/main" val="224139173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750"/>
                                        <p:tgtEl>
                                          <p:spTgt spid="12"/>
                                        </p:tgtEl>
                                      </p:cBhvr>
                                    </p:animEffect>
                                    <p:anim calcmode="lin" valueType="num">
                                      <p:cBhvr>
                                        <p:cTn id="8" dur="750" fill="hold"/>
                                        <p:tgtEl>
                                          <p:spTgt spid="12"/>
                                        </p:tgtEl>
                                        <p:attrNameLst>
                                          <p:attrName>ppt_x</p:attrName>
                                        </p:attrNameLst>
                                      </p:cBhvr>
                                      <p:tavLst>
                                        <p:tav tm="0">
                                          <p:val>
                                            <p:strVal val="#ppt_x"/>
                                          </p:val>
                                        </p:tav>
                                        <p:tav tm="100000">
                                          <p:val>
                                            <p:strVal val="#ppt_x"/>
                                          </p:val>
                                        </p:tav>
                                      </p:tavLst>
                                    </p:anim>
                                    <p:anim calcmode="lin" valueType="num">
                                      <p:cBhvr>
                                        <p:cTn id="9" dur="750" fill="hold"/>
                                        <p:tgtEl>
                                          <p:spTgt spid="12"/>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31" presetClass="entr" presetSubtype="0" fill="hold" nodeType="clickEffect">
                                  <p:stCondLst>
                                    <p:cond delay="0"/>
                                  </p:stCondLst>
                                  <p:childTnLst>
                                    <p:set>
                                      <p:cBhvr>
                                        <p:cTn id="16" dur="1" fill="hold">
                                          <p:stCondLst>
                                            <p:cond delay="0"/>
                                          </p:stCondLst>
                                        </p:cTn>
                                        <p:tgtEl>
                                          <p:spTgt spid="34"/>
                                        </p:tgtEl>
                                        <p:attrNameLst>
                                          <p:attrName>style.visibility</p:attrName>
                                        </p:attrNameLst>
                                      </p:cBhvr>
                                      <p:to>
                                        <p:strVal val="visible"/>
                                      </p:to>
                                    </p:set>
                                    <p:anim calcmode="lin" valueType="num">
                                      <p:cBhvr>
                                        <p:cTn id="17" dur="500" fill="hold"/>
                                        <p:tgtEl>
                                          <p:spTgt spid="34"/>
                                        </p:tgtEl>
                                        <p:attrNameLst>
                                          <p:attrName>ppt_w</p:attrName>
                                        </p:attrNameLst>
                                      </p:cBhvr>
                                      <p:tavLst>
                                        <p:tav tm="0">
                                          <p:val>
                                            <p:fltVal val="0"/>
                                          </p:val>
                                        </p:tav>
                                        <p:tav tm="100000">
                                          <p:val>
                                            <p:strVal val="#ppt_w"/>
                                          </p:val>
                                        </p:tav>
                                      </p:tavLst>
                                    </p:anim>
                                    <p:anim calcmode="lin" valueType="num">
                                      <p:cBhvr>
                                        <p:cTn id="18" dur="500" fill="hold"/>
                                        <p:tgtEl>
                                          <p:spTgt spid="34"/>
                                        </p:tgtEl>
                                        <p:attrNameLst>
                                          <p:attrName>ppt_h</p:attrName>
                                        </p:attrNameLst>
                                      </p:cBhvr>
                                      <p:tavLst>
                                        <p:tav tm="0">
                                          <p:val>
                                            <p:fltVal val="0"/>
                                          </p:val>
                                        </p:tav>
                                        <p:tav tm="100000">
                                          <p:val>
                                            <p:strVal val="#ppt_h"/>
                                          </p:val>
                                        </p:tav>
                                      </p:tavLst>
                                    </p:anim>
                                    <p:anim calcmode="lin" valueType="num">
                                      <p:cBhvr>
                                        <p:cTn id="19" dur="500" fill="hold"/>
                                        <p:tgtEl>
                                          <p:spTgt spid="34"/>
                                        </p:tgtEl>
                                        <p:attrNameLst>
                                          <p:attrName>style.rotation</p:attrName>
                                        </p:attrNameLst>
                                      </p:cBhvr>
                                      <p:tavLst>
                                        <p:tav tm="0">
                                          <p:val>
                                            <p:fltVal val="90"/>
                                          </p:val>
                                        </p:tav>
                                        <p:tav tm="100000">
                                          <p:val>
                                            <p:fltVal val="0"/>
                                          </p:val>
                                        </p:tav>
                                      </p:tavLst>
                                    </p:anim>
                                    <p:animEffect transition="in" filter="fade">
                                      <p:cBhvr>
                                        <p:cTn id="20" dur="500"/>
                                        <p:tgtEl>
                                          <p:spTgt spid="34"/>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childTnLst>
                    </p:cTn>
                  </p:par>
                  <p:par>
                    <p:cTn id="25" fill="hold">
                      <p:stCondLst>
                        <p:cond delay="indefinite"/>
                      </p:stCondLst>
                      <p:childTnLst>
                        <p:par>
                          <p:cTn id="26" fill="hold">
                            <p:stCondLst>
                              <p:cond delay="0"/>
                            </p:stCondLst>
                            <p:childTnLst>
                              <p:par>
                                <p:cTn id="27" presetID="31" presetClass="entr" presetSubtype="0" fill="hold" nodeType="clickEffect">
                                  <p:stCondLst>
                                    <p:cond delay="0"/>
                                  </p:stCondLst>
                                  <p:childTnLst>
                                    <p:set>
                                      <p:cBhvr>
                                        <p:cTn id="28" dur="1" fill="hold">
                                          <p:stCondLst>
                                            <p:cond delay="0"/>
                                          </p:stCondLst>
                                        </p:cTn>
                                        <p:tgtEl>
                                          <p:spTgt spid="35"/>
                                        </p:tgtEl>
                                        <p:attrNameLst>
                                          <p:attrName>style.visibility</p:attrName>
                                        </p:attrNameLst>
                                      </p:cBhvr>
                                      <p:to>
                                        <p:strVal val="visible"/>
                                      </p:to>
                                    </p:set>
                                    <p:anim calcmode="lin" valueType="num">
                                      <p:cBhvr>
                                        <p:cTn id="29" dur="500" fill="hold"/>
                                        <p:tgtEl>
                                          <p:spTgt spid="35"/>
                                        </p:tgtEl>
                                        <p:attrNameLst>
                                          <p:attrName>ppt_w</p:attrName>
                                        </p:attrNameLst>
                                      </p:cBhvr>
                                      <p:tavLst>
                                        <p:tav tm="0">
                                          <p:val>
                                            <p:fltVal val="0"/>
                                          </p:val>
                                        </p:tav>
                                        <p:tav tm="100000">
                                          <p:val>
                                            <p:strVal val="#ppt_w"/>
                                          </p:val>
                                        </p:tav>
                                      </p:tavLst>
                                    </p:anim>
                                    <p:anim calcmode="lin" valueType="num">
                                      <p:cBhvr>
                                        <p:cTn id="30" dur="500" fill="hold"/>
                                        <p:tgtEl>
                                          <p:spTgt spid="35"/>
                                        </p:tgtEl>
                                        <p:attrNameLst>
                                          <p:attrName>ppt_h</p:attrName>
                                        </p:attrNameLst>
                                      </p:cBhvr>
                                      <p:tavLst>
                                        <p:tav tm="0">
                                          <p:val>
                                            <p:fltVal val="0"/>
                                          </p:val>
                                        </p:tav>
                                        <p:tav tm="100000">
                                          <p:val>
                                            <p:strVal val="#ppt_h"/>
                                          </p:val>
                                        </p:tav>
                                      </p:tavLst>
                                    </p:anim>
                                    <p:anim calcmode="lin" valueType="num">
                                      <p:cBhvr>
                                        <p:cTn id="31" dur="500" fill="hold"/>
                                        <p:tgtEl>
                                          <p:spTgt spid="35"/>
                                        </p:tgtEl>
                                        <p:attrNameLst>
                                          <p:attrName>style.rotation</p:attrName>
                                        </p:attrNameLst>
                                      </p:cBhvr>
                                      <p:tavLst>
                                        <p:tav tm="0">
                                          <p:val>
                                            <p:fltVal val="90"/>
                                          </p:val>
                                        </p:tav>
                                        <p:tav tm="100000">
                                          <p:val>
                                            <p:fltVal val="0"/>
                                          </p:val>
                                        </p:tav>
                                      </p:tavLst>
                                    </p:anim>
                                    <p:animEffect transition="in" filter="fade">
                                      <p:cBhvr>
                                        <p:cTn id="32" dur="500"/>
                                        <p:tgtEl>
                                          <p:spTgt spid="35"/>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fade">
                                      <p:cBhvr>
                                        <p:cTn id="36" dur="500"/>
                                        <p:tgtEl>
                                          <p:spTgt spid="33"/>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43"/>
                                        </p:tgtEl>
                                        <p:attrNameLst>
                                          <p:attrName>style.visibility</p:attrName>
                                        </p:attrNameLst>
                                      </p:cBhvr>
                                      <p:to>
                                        <p:strVal val="visible"/>
                                      </p:to>
                                    </p:set>
                                    <p:anim calcmode="lin" valueType="num">
                                      <p:cBhvr>
                                        <p:cTn id="41" dur="500" fill="hold"/>
                                        <p:tgtEl>
                                          <p:spTgt spid="43"/>
                                        </p:tgtEl>
                                        <p:attrNameLst>
                                          <p:attrName>ppt_w</p:attrName>
                                        </p:attrNameLst>
                                      </p:cBhvr>
                                      <p:tavLst>
                                        <p:tav tm="0">
                                          <p:val>
                                            <p:fltVal val="0"/>
                                          </p:val>
                                        </p:tav>
                                        <p:tav tm="100000">
                                          <p:val>
                                            <p:strVal val="#ppt_w"/>
                                          </p:val>
                                        </p:tav>
                                      </p:tavLst>
                                    </p:anim>
                                    <p:anim calcmode="lin" valueType="num">
                                      <p:cBhvr>
                                        <p:cTn id="42" dur="500" fill="hold"/>
                                        <p:tgtEl>
                                          <p:spTgt spid="43"/>
                                        </p:tgtEl>
                                        <p:attrNameLst>
                                          <p:attrName>ppt_h</p:attrName>
                                        </p:attrNameLst>
                                      </p:cBhvr>
                                      <p:tavLst>
                                        <p:tav tm="0">
                                          <p:val>
                                            <p:fltVal val="0"/>
                                          </p:val>
                                        </p:tav>
                                        <p:tav tm="100000">
                                          <p:val>
                                            <p:strVal val="#ppt_h"/>
                                          </p:val>
                                        </p:tav>
                                      </p:tavLst>
                                    </p:anim>
                                    <p:animEffect transition="in" filter="fade">
                                      <p:cBhvr>
                                        <p:cTn id="43" dur="500"/>
                                        <p:tgtEl>
                                          <p:spTgt spid="43"/>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wipe(left)">
                                      <p:cBhvr>
                                        <p:cTn id="46"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32" grpId="0"/>
      <p:bldP spid="33" grpId="0"/>
      <p:bldP spid="38" grpId="0" animBg="1"/>
      <p:bldP spid="4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2. Adapt training package</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pSp>
        <p:nvGrpSpPr>
          <p:cNvPr id="24" name="Group 23">
            <a:extLst>
              <a:ext uri="{FF2B5EF4-FFF2-40B4-BE49-F238E27FC236}">
                <a16:creationId xmlns:a16="http://schemas.microsoft.com/office/drawing/2014/main" id="{E525DB03-714D-5D38-DA37-00EB40D50608}"/>
              </a:ext>
            </a:extLst>
          </p:cNvPr>
          <p:cNvGrpSpPr/>
          <p:nvPr/>
        </p:nvGrpSpPr>
        <p:grpSpPr>
          <a:xfrm>
            <a:off x="734149" y="1013130"/>
            <a:ext cx="10731110" cy="978945"/>
            <a:chOff x="931528" y="2142000"/>
            <a:chExt cx="10731110" cy="978945"/>
          </a:xfrm>
        </p:grpSpPr>
        <p:grpSp>
          <p:nvGrpSpPr>
            <p:cNvPr id="25" name="Group 24">
              <a:extLst>
                <a:ext uri="{FF2B5EF4-FFF2-40B4-BE49-F238E27FC236}">
                  <a16:creationId xmlns:a16="http://schemas.microsoft.com/office/drawing/2014/main" id="{77BE4A1D-E611-1965-6BC5-E51736297AA6}"/>
                </a:ext>
              </a:extLst>
            </p:cNvPr>
            <p:cNvGrpSpPr/>
            <p:nvPr/>
          </p:nvGrpSpPr>
          <p:grpSpPr>
            <a:xfrm>
              <a:off x="931528" y="2142000"/>
              <a:ext cx="10731110" cy="978945"/>
              <a:chOff x="931529" y="2142000"/>
              <a:chExt cx="10731110" cy="978945"/>
            </a:xfrm>
          </p:grpSpPr>
          <p:sp>
            <p:nvSpPr>
              <p:cNvPr id="27" name="grid1">
                <a:extLst>
                  <a:ext uri="{FF2B5EF4-FFF2-40B4-BE49-F238E27FC236}">
                    <a16:creationId xmlns:a16="http://schemas.microsoft.com/office/drawing/2014/main" id="{F065FD4B-1842-D8BA-A58B-C0C694686079}"/>
                  </a:ext>
                </a:extLst>
              </p:cNvPr>
              <p:cNvSpPr txBox="1"/>
              <p:nvPr/>
            </p:nvSpPr>
            <p:spPr>
              <a:xfrm>
                <a:off x="931529" y="2142000"/>
                <a:ext cx="10731110" cy="978945"/>
              </a:xfrm>
              <a:prstGeom prst="rect">
                <a:avLst/>
              </a:prstGeom>
              <a:solidFill>
                <a:srgbClr val="CBEBE6"/>
              </a:solidFill>
            </p:spPr>
            <p:txBody>
              <a:bodyPr vert="horz" wrap="square" lIns="91440" tIns="900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28" name="quest type 1">
                <a:extLst>
                  <a:ext uri="{FF2B5EF4-FFF2-40B4-BE49-F238E27FC236}">
                    <a16:creationId xmlns:a16="http://schemas.microsoft.com/office/drawing/2014/main" id="{123D522F-AEEB-AC17-6F75-1FCA33E9AEE0}"/>
                  </a:ext>
                </a:extLst>
              </p:cNvPr>
              <p:cNvSpPr/>
              <p:nvPr/>
            </p:nvSpPr>
            <p:spPr>
              <a:xfrm>
                <a:off x="1126517" y="2270709"/>
                <a:ext cx="798232" cy="730153"/>
              </a:xfrm>
              <a:prstGeom prst="rect">
                <a:avLst/>
              </a:prstGeom>
              <a:solidFill>
                <a:srgbClr val="98D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rgbClr val="595959"/>
                    </a:solidFill>
                  </a:rPr>
                  <a:t>1</a:t>
                </a:r>
              </a:p>
            </p:txBody>
          </p:sp>
        </p:grpSp>
        <p:sp>
          <p:nvSpPr>
            <p:cNvPr id="26" name="TextBox 25">
              <a:extLst>
                <a:ext uri="{FF2B5EF4-FFF2-40B4-BE49-F238E27FC236}">
                  <a16:creationId xmlns:a16="http://schemas.microsoft.com/office/drawing/2014/main" id="{9BAC6C82-8A77-6F60-9A97-6E1F66F595D9}"/>
                </a:ext>
              </a:extLst>
            </p:cNvPr>
            <p:cNvSpPr txBox="1"/>
            <p:nvPr/>
          </p:nvSpPr>
          <p:spPr>
            <a:xfrm>
              <a:off x="2157037" y="2417730"/>
              <a:ext cx="8892826" cy="461665"/>
            </a:xfrm>
            <a:prstGeom prst="rect">
              <a:avLst/>
            </a:prstGeom>
            <a:noFill/>
          </p:spPr>
          <p:txBody>
            <a:bodyPr wrap="square">
              <a:spAutoFit/>
            </a:bodyPr>
            <a:lstStyle/>
            <a:p>
              <a:r>
                <a:rPr lang="en-GB" sz="2400" b="1" dirty="0">
                  <a:solidFill>
                    <a:schemeClr val="tx1">
                      <a:lumMod val="65000"/>
                      <a:lumOff val="35000"/>
                    </a:schemeClr>
                  </a:solidFill>
                </a:rPr>
                <a:t>Decide the final number of training sessions</a:t>
              </a:r>
            </a:p>
          </p:txBody>
        </p:sp>
      </p:grpSp>
      <p:sp>
        <p:nvSpPr>
          <p:cNvPr id="29" name="TextBox 28">
            <a:extLst>
              <a:ext uri="{FF2B5EF4-FFF2-40B4-BE49-F238E27FC236}">
                <a16:creationId xmlns:a16="http://schemas.microsoft.com/office/drawing/2014/main" id="{D0D9BEEE-52B4-452D-9676-9FED32F2C463}"/>
              </a:ext>
            </a:extLst>
          </p:cNvPr>
          <p:cNvSpPr txBox="1"/>
          <p:nvPr/>
        </p:nvSpPr>
        <p:spPr>
          <a:xfrm>
            <a:off x="609313" y="4356720"/>
            <a:ext cx="3524036" cy="1958535"/>
          </a:xfrm>
          <a:prstGeom prst="rect">
            <a:avLst/>
          </a:prstGeom>
          <a:solidFill>
            <a:srgbClr val="98D7CE"/>
          </a:solidFill>
        </p:spPr>
        <p:txBody>
          <a:bodyPr vert="horz" wrap="square" lIns="91440" tIns="504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final country questionnaire</a:t>
            </a:r>
          </a:p>
        </p:txBody>
      </p:sp>
      <p:grpSp>
        <p:nvGrpSpPr>
          <p:cNvPr id="30" name="circle 1">
            <a:extLst>
              <a:ext uri="{FF2B5EF4-FFF2-40B4-BE49-F238E27FC236}">
                <a16:creationId xmlns:a16="http://schemas.microsoft.com/office/drawing/2014/main" id="{CAEF5B53-1D02-4EAB-BCBF-4F6F7024F5DD}"/>
              </a:ext>
            </a:extLst>
          </p:cNvPr>
          <p:cNvGrpSpPr/>
          <p:nvPr/>
        </p:nvGrpSpPr>
        <p:grpSpPr>
          <a:xfrm>
            <a:off x="1171498" y="2545328"/>
            <a:ext cx="2399666" cy="2399666"/>
            <a:chOff x="470234" y="1852537"/>
            <a:chExt cx="2295039" cy="2295039"/>
          </a:xfrm>
        </p:grpSpPr>
        <p:sp>
          <p:nvSpPr>
            <p:cNvPr id="32" name="circle">
              <a:extLst>
                <a:ext uri="{FF2B5EF4-FFF2-40B4-BE49-F238E27FC236}">
                  <a16:creationId xmlns:a16="http://schemas.microsoft.com/office/drawing/2014/main" id="{0EB8CACF-BC16-4AE1-984C-69FC85E63695}"/>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3" name="Picture 32">
              <a:extLst>
                <a:ext uri="{FF2B5EF4-FFF2-40B4-BE49-F238E27FC236}">
                  <a16:creationId xmlns:a16="http://schemas.microsoft.com/office/drawing/2014/main" id="{EAAEB1D2-5163-49FD-A6FA-276D22468B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4924" y="2131487"/>
              <a:ext cx="1127195" cy="1687746"/>
            </a:xfrm>
            <a:prstGeom prst="rect">
              <a:avLst/>
            </a:prstGeom>
          </p:spPr>
        </p:pic>
      </p:grpSp>
      <p:sp>
        <p:nvSpPr>
          <p:cNvPr id="34" name="TextBox 33">
            <a:extLst>
              <a:ext uri="{FF2B5EF4-FFF2-40B4-BE49-F238E27FC236}">
                <a16:creationId xmlns:a16="http://schemas.microsoft.com/office/drawing/2014/main" id="{BEBEC37D-99A0-4CFA-BAF1-F70D4631B3CD}"/>
              </a:ext>
            </a:extLst>
          </p:cNvPr>
          <p:cNvSpPr txBox="1"/>
          <p:nvPr/>
        </p:nvSpPr>
        <p:spPr>
          <a:xfrm>
            <a:off x="4418757" y="4356720"/>
            <a:ext cx="3524036" cy="1958535"/>
          </a:xfrm>
          <a:prstGeom prst="rect">
            <a:avLst/>
          </a:prstGeom>
          <a:solidFill>
            <a:srgbClr val="98D7CE"/>
          </a:solidFill>
        </p:spPr>
        <p:txBody>
          <a:bodyPr vert="horz" wrap="square" lIns="91440" tIns="504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list of sessions</a:t>
            </a:r>
          </a:p>
        </p:txBody>
      </p:sp>
      <p:grpSp>
        <p:nvGrpSpPr>
          <p:cNvPr id="35" name="circle 1">
            <a:extLst>
              <a:ext uri="{FF2B5EF4-FFF2-40B4-BE49-F238E27FC236}">
                <a16:creationId xmlns:a16="http://schemas.microsoft.com/office/drawing/2014/main" id="{E94E763C-92FA-4167-8A7F-97956E7EAFB0}"/>
              </a:ext>
            </a:extLst>
          </p:cNvPr>
          <p:cNvGrpSpPr/>
          <p:nvPr/>
        </p:nvGrpSpPr>
        <p:grpSpPr>
          <a:xfrm>
            <a:off x="4980942" y="2545328"/>
            <a:ext cx="2399666" cy="2399666"/>
            <a:chOff x="470234" y="1852537"/>
            <a:chExt cx="2295039" cy="2295039"/>
          </a:xfrm>
        </p:grpSpPr>
        <p:sp>
          <p:nvSpPr>
            <p:cNvPr id="36" name="circle">
              <a:extLst>
                <a:ext uri="{FF2B5EF4-FFF2-40B4-BE49-F238E27FC236}">
                  <a16:creationId xmlns:a16="http://schemas.microsoft.com/office/drawing/2014/main" id="{E6FA5DF1-C819-4DD8-B246-0CF509AC5015}"/>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7" name="Picture 36">
              <a:extLst>
                <a:ext uri="{FF2B5EF4-FFF2-40B4-BE49-F238E27FC236}">
                  <a16:creationId xmlns:a16="http://schemas.microsoft.com/office/drawing/2014/main" id="{71267E31-415B-40F2-BB7B-24A1C29F85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9012" y="2155668"/>
              <a:ext cx="1663566" cy="1663566"/>
            </a:xfrm>
            <a:prstGeom prst="rect">
              <a:avLst/>
            </a:prstGeom>
          </p:spPr>
        </p:pic>
      </p:grpSp>
      <p:sp>
        <p:nvSpPr>
          <p:cNvPr id="38" name="TextBox 37">
            <a:extLst>
              <a:ext uri="{FF2B5EF4-FFF2-40B4-BE49-F238E27FC236}">
                <a16:creationId xmlns:a16="http://schemas.microsoft.com/office/drawing/2014/main" id="{BC73EBFB-4D72-4708-A628-E4B77EEA6C50}"/>
              </a:ext>
            </a:extLst>
          </p:cNvPr>
          <p:cNvSpPr txBox="1"/>
          <p:nvPr/>
        </p:nvSpPr>
        <p:spPr>
          <a:xfrm>
            <a:off x="8228201" y="4356720"/>
            <a:ext cx="3524036" cy="1958535"/>
          </a:xfrm>
          <a:prstGeom prst="rect">
            <a:avLst/>
          </a:prstGeom>
          <a:solidFill>
            <a:srgbClr val="98D7CE"/>
          </a:solidFill>
        </p:spPr>
        <p:txBody>
          <a:bodyPr vert="horz" wrap="square" lIns="91440" tIns="504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solidFill>
                  <a:srgbClr val="595959"/>
                </a:solidFill>
              </a:rPr>
              <a:t>exclude sessions that are not relevant</a:t>
            </a:r>
          </a:p>
        </p:txBody>
      </p:sp>
      <p:grpSp>
        <p:nvGrpSpPr>
          <p:cNvPr id="39" name="circle 1">
            <a:extLst>
              <a:ext uri="{FF2B5EF4-FFF2-40B4-BE49-F238E27FC236}">
                <a16:creationId xmlns:a16="http://schemas.microsoft.com/office/drawing/2014/main" id="{ED6DD5DA-D87A-4EBB-A5D0-B8D860FBAF93}"/>
              </a:ext>
            </a:extLst>
          </p:cNvPr>
          <p:cNvGrpSpPr/>
          <p:nvPr/>
        </p:nvGrpSpPr>
        <p:grpSpPr>
          <a:xfrm>
            <a:off x="8790386" y="2545328"/>
            <a:ext cx="2399666" cy="2399666"/>
            <a:chOff x="470234" y="1852537"/>
            <a:chExt cx="2295039" cy="2295039"/>
          </a:xfrm>
        </p:grpSpPr>
        <p:sp>
          <p:nvSpPr>
            <p:cNvPr id="40" name="circle">
              <a:extLst>
                <a:ext uri="{FF2B5EF4-FFF2-40B4-BE49-F238E27FC236}">
                  <a16:creationId xmlns:a16="http://schemas.microsoft.com/office/drawing/2014/main" id="{03430A77-6525-4EC0-AA4D-3F782FEDC325}"/>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1" name="Picture 40">
              <a:extLst>
                <a:ext uri="{FF2B5EF4-FFF2-40B4-BE49-F238E27FC236}">
                  <a16:creationId xmlns:a16="http://schemas.microsoft.com/office/drawing/2014/main" id="{57F6AA50-4EE8-4A51-940E-264E29C09CB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4777" y="2143867"/>
              <a:ext cx="1662987" cy="1662987"/>
            </a:xfrm>
            <a:prstGeom prst="rect">
              <a:avLst/>
            </a:prstGeom>
          </p:spPr>
        </p:pic>
      </p:grpSp>
      <p:sp>
        <p:nvSpPr>
          <p:cNvPr id="2" name="Arrow: Left-Right 1">
            <a:extLst>
              <a:ext uri="{FF2B5EF4-FFF2-40B4-BE49-F238E27FC236}">
                <a16:creationId xmlns:a16="http://schemas.microsoft.com/office/drawing/2014/main" id="{F5179150-BB74-4A6F-9C9D-E7EC39D07D8E}"/>
              </a:ext>
            </a:extLst>
          </p:cNvPr>
          <p:cNvSpPr/>
          <p:nvPr/>
        </p:nvSpPr>
        <p:spPr>
          <a:xfrm>
            <a:off x="3760631" y="3429000"/>
            <a:ext cx="1012348" cy="589208"/>
          </a:xfrm>
          <a:prstGeom prst="leftRightArrow">
            <a:avLst/>
          </a:prstGeom>
          <a:solidFill>
            <a:srgbClr val="4472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219358136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 calcmode="lin" valueType="num">
                                      <p:cBhvr>
                                        <p:cTn id="12" dur="500" fill="hold"/>
                                        <p:tgtEl>
                                          <p:spTgt spid="30"/>
                                        </p:tgtEl>
                                        <p:attrNameLst>
                                          <p:attrName>ppt_w</p:attrName>
                                        </p:attrNameLst>
                                      </p:cBhvr>
                                      <p:tavLst>
                                        <p:tav tm="0">
                                          <p:val>
                                            <p:fltVal val="0"/>
                                          </p:val>
                                        </p:tav>
                                        <p:tav tm="100000">
                                          <p:val>
                                            <p:strVal val="#ppt_w"/>
                                          </p:val>
                                        </p:tav>
                                      </p:tavLst>
                                    </p:anim>
                                    <p:anim calcmode="lin" valueType="num">
                                      <p:cBhvr>
                                        <p:cTn id="13" dur="500" fill="hold"/>
                                        <p:tgtEl>
                                          <p:spTgt spid="30"/>
                                        </p:tgtEl>
                                        <p:attrNameLst>
                                          <p:attrName>ppt_h</p:attrName>
                                        </p:attrNameLst>
                                      </p:cBhvr>
                                      <p:tavLst>
                                        <p:tav tm="0">
                                          <p:val>
                                            <p:fltVal val="0"/>
                                          </p:val>
                                        </p:tav>
                                        <p:tav tm="100000">
                                          <p:val>
                                            <p:strVal val="#ppt_h"/>
                                          </p:val>
                                        </p:tav>
                                      </p:tavLst>
                                    </p:anim>
                                    <p:anim calcmode="lin" valueType="num">
                                      <p:cBhvr>
                                        <p:cTn id="14" dur="500" fill="hold"/>
                                        <p:tgtEl>
                                          <p:spTgt spid="30"/>
                                        </p:tgtEl>
                                        <p:attrNameLst>
                                          <p:attrName>style.rotation</p:attrName>
                                        </p:attrNameLst>
                                      </p:cBhvr>
                                      <p:tavLst>
                                        <p:tav tm="0">
                                          <p:val>
                                            <p:fltVal val="90"/>
                                          </p:val>
                                        </p:tav>
                                        <p:tav tm="100000">
                                          <p:val>
                                            <p:fltVal val="0"/>
                                          </p:val>
                                        </p:tav>
                                      </p:tavLst>
                                    </p:anim>
                                    <p:animEffect transition="in" filter="fade">
                                      <p:cBhvr>
                                        <p:cTn id="15" dur="500"/>
                                        <p:tgtEl>
                                          <p:spTgt spid="30"/>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wipe(left)">
                                      <p:cBhvr>
                                        <p:cTn id="18" dur="500"/>
                                        <p:tgtEl>
                                          <p:spTgt spid="29"/>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37"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barn(outVertical)">
                                      <p:cBhvr>
                                        <p:cTn id="23" dur="500"/>
                                        <p:tgtEl>
                                          <p:spTgt spid="2"/>
                                        </p:tgtEl>
                                      </p:cBhvr>
                                    </p:animEffect>
                                  </p:childTnLst>
                                </p:cTn>
                              </p:par>
                            </p:childTnLst>
                          </p:cTn>
                        </p:par>
                        <p:par>
                          <p:cTn id="24" fill="hold">
                            <p:stCondLst>
                              <p:cond delay="500"/>
                            </p:stCondLst>
                            <p:childTnLst>
                              <p:par>
                                <p:cTn id="25" presetID="31" presetClass="entr" presetSubtype="0" fill="hold"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p:cTn id="27" dur="500" fill="hold"/>
                                        <p:tgtEl>
                                          <p:spTgt spid="35"/>
                                        </p:tgtEl>
                                        <p:attrNameLst>
                                          <p:attrName>ppt_w</p:attrName>
                                        </p:attrNameLst>
                                      </p:cBhvr>
                                      <p:tavLst>
                                        <p:tav tm="0">
                                          <p:val>
                                            <p:fltVal val="0"/>
                                          </p:val>
                                        </p:tav>
                                        <p:tav tm="100000">
                                          <p:val>
                                            <p:strVal val="#ppt_w"/>
                                          </p:val>
                                        </p:tav>
                                      </p:tavLst>
                                    </p:anim>
                                    <p:anim calcmode="lin" valueType="num">
                                      <p:cBhvr>
                                        <p:cTn id="28" dur="500" fill="hold"/>
                                        <p:tgtEl>
                                          <p:spTgt spid="35"/>
                                        </p:tgtEl>
                                        <p:attrNameLst>
                                          <p:attrName>ppt_h</p:attrName>
                                        </p:attrNameLst>
                                      </p:cBhvr>
                                      <p:tavLst>
                                        <p:tav tm="0">
                                          <p:val>
                                            <p:fltVal val="0"/>
                                          </p:val>
                                        </p:tav>
                                        <p:tav tm="100000">
                                          <p:val>
                                            <p:strVal val="#ppt_h"/>
                                          </p:val>
                                        </p:tav>
                                      </p:tavLst>
                                    </p:anim>
                                    <p:anim calcmode="lin" valueType="num">
                                      <p:cBhvr>
                                        <p:cTn id="29" dur="500" fill="hold"/>
                                        <p:tgtEl>
                                          <p:spTgt spid="35"/>
                                        </p:tgtEl>
                                        <p:attrNameLst>
                                          <p:attrName>style.rotation</p:attrName>
                                        </p:attrNameLst>
                                      </p:cBhvr>
                                      <p:tavLst>
                                        <p:tav tm="0">
                                          <p:val>
                                            <p:fltVal val="90"/>
                                          </p:val>
                                        </p:tav>
                                        <p:tav tm="100000">
                                          <p:val>
                                            <p:fltVal val="0"/>
                                          </p:val>
                                        </p:tav>
                                      </p:tavLst>
                                    </p:anim>
                                    <p:animEffect transition="in" filter="fade">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wipe(left)">
                                      <p:cBhvr>
                                        <p:cTn id="33" dur="500"/>
                                        <p:tgtEl>
                                          <p:spTgt spid="34"/>
                                        </p:tgtEl>
                                      </p:cBhvr>
                                    </p:animEffect>
                                  </p:childTnLst>
                                </p:cTn>
                              </p:par>
                            </p:childTnLst>
                          </p:cTn>
                        </p:par>
                      </p:childTnLst>
                    </p:cTn>
                  </p:par>
                  <p:par>
                    <p:cTn id="34" fill="hold">
                      <p:stCondLst>
                        <p:cond delay="indefinite"/>
                      </p:stCondLst>
                      <p:childTnLst>
                        <p:par>
                          <p:cTn id="35" fill="hold">
                            <p:stCondLst>
                              <p:cond delay="0"/>
                            </p:stCondLst>
                            <p:childTnLst>
                              <p:par>
                                <p:cTn id="36" presetID="31" presetClass="entr" presetSubtype="0" fill="hold" nodeType="clickEffect">
                                  <p:stCondLst>
                                    <p:cond delay="0"/>
                                  </p:stCondLst>
                                  <p:childTnLst>
                                    <p:set>
                                      <p:cBhvr>
                                        <p:cTn id="37" dur="1" fill="hold">
                                          <p:stCondLst>
                                            <p:cond delay="0"/>
                                          </p:stCondLst>
                                        </p:cTn>
                                        <p:tgtEl>
                                          <p:spTgt spid="39"/>
                                        </p:tgtEl>
                                        <p:attrNameLst>
                                          <p:attrName>style.visibility</p:attrName>
                                        </p:attrNameLst>
                                      </p:cBhvr>
                                      <p:to>
                                        <p:strVal val="visible"/>
                                      </p:to>
                                    </p:set>
                                    <p:anim calcmode="lin" valueType="num">
                                      <p:cBhvr>
                                        <p:cTn id="38" dur="500" fill="hold"/>
                                        <p:tgtEl>
                                          <p:spTgt spid="39"/>
                                        </p:tgtEl>
                                        <p:attrNameLst>
                                          <p:attrName>ppt_w</p:attrName>
                                        </p:attrNameLst>
                                      </p:cBhvr>
                                      <p:tavLst>
                                        <p:tav tm="0">
                                          <p:val>
                                            <p:fltVal val="0"/>
                                          </p:val>
                                        </p:tav>
                                        <p:tav tm="100000">
                                          <p:val>
                                            <p:strVal val="#ppt_w"/>
                                          </p:val>
                                        </p:tav>
                                      </p:tavLst>
                                    </p:anim>
                                    <p:anim calcmode="lin" valueType="num">
                                      <p:cBhvr>
                                        <p:cTn id="39" dur="500" fill="hold"/>
                                        <p:tgtEl>
                                          <p:spTgt spid="39"/>
                                        </p:tgtEl>
                                        <p:attrNameLst>
                                          <p:attrName>ppt_h</p:attrName>
                                        </p:attrNameLst>
                                      </p:cBhvr>
                                      <p:tavLst>
                                        <p:tav tm="0">
                                          <p:val>
                                            <p:fltVal val="0"/>
                                          </p:val>
                                        </p:tav>
                                        <p:tav tm="100000">
                                          <p:val>
                                            <p:strVal val="#ppt_h"/>
                                          </p:val>
                                        </p:tav>
                                      </p:tavLst>
                                    </p:anim>
                                    <p:anim calcmode="lin" valueType="num">
                                      <p:cBhvr>
                                        <p:cTn id="40" dur="500" fill="hold"/>
                                        <p:tgtEl>
                                          <p:spTgt spid="39"/>
                                        </p:tgtEl>
                                        <p:attrNameLst>
                                          <p:attrName>style.rotation</p:attrName>
                                        </p:attrNameLst>
                                      </p:cBhvr>
                                      <p:tavLst>
                                        <p:tav tm="0">
                                          <p:val>
                                            <p:fltVal val="90"/>
                                          </p:val>
                                        </p:tav>
                                        <p:tav tm="100000">
                                          <p:val>
                                            <p:fltVal val="0"/>
                                          </p:val>
                                        </p:tav>
                                      </p:tavLst>
                                    </p:anim>
                                    <p:animEffect transition="in" filter="fade">
                                      <p:cBhvr>
                                        <p:cTn id="41" dur="500"/>
                                        <p:tgtEl>
                                          <p:spTgt spid="39"/>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38"/>
                                        </p:tgtEl>
                                        <p:attrNameLst>
                                          <p:attrName>style.visibility</p:attrName>
                                        </p:attrNameLst>
                                      </p:cBhvr>
                                      <p:to>
                                        <p:strVal val="visible"/>
                                      </p:to>
                                    </p:set>
                                    <p:animEffect transition="in" filter="wipe(left)">
                                      <p:cBhvr>
                                        <p:cTn id="4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4" grpId="0" animBg="1"/>
      <p:bldP spid="38" grpId="0" animBg="1"/>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2. Adapt training package</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pSp>
        <p:nvGrpSpPr>
          <p:cNvPr id="24" name="Group 23">
            <a:extLst>
              <a:ext uri="{FF2B5EF4-FFF2-40B4-BE49-F238E27FC236}">
                <a16:creationId xmlns:a16="http://schemas.microsoft.com/office/drawing/2014/main" id="{E525DB03-714D-5D38-DA37-00EB40D50608}"/>
              </a:ext>
            </a:extLst>
          </p:cNvPr>
          <p:cNvGrpSpPr/>
          <p:nvPr/>
        </p:nvGrpSpPr>
        <p:grpSpPr>
          <a:xfrm>
            <a:off x="734149" y="1013130"/>
            <a:ext cx="10731110" cy="978945"/>
            <a:chOff x="931528" y="2142000"/>
            <a:chExt cx="10731110" cy="978945"/>
          </a:xfrm>
        </p:grpSpPr>
        <p:grpSp>
          <p:nvGrpSpPr>
            <p:cNvPr id="25" name="Group 24">
              <a:extLst>
                <a:ext uri="{FF2B5EF4-FFF2-40B4-BE49-F238E27FC236}">
                  <a16:creationId xmlns:a16="http://schemas.microsoft.com/office/drawing/2014/main" id="{77BE4A1D-E611-1965-6BC5-E51736297AA6}"/>
                </a:ext>
              </a:extLst>
            </p:cNvPr>
            <p:cNvGrpSpPr/>
            <p:nvPr/>
          </p:nvGrpSpPr>
          <p:grpSpPr>
            <a:xfrm>
              <a:off x="931528" y="2142000"/>
              <a:ext cx="10731110" cy="978945"/>
              <a:chOff x="931529" y="2142000"/>
              <a:chExt cx="10731110" cy="978945"/>
            </a:xfrm>
          </p:grpSpPr>
          <p:sp>
            <p:nvSpPr>
              <p:cNvPr id="27" name="grid1">
                <a:extLst>
                  <a:ext uri="{FF2B5EF4-FFF2-40B4-BE49-F238E27FC236}">
                    <a16:creationId xmlns:a16="http://schemas.microsoft.com/office/drawing/2014/main" id="{F065FD4B-1842-D8BA-A58B-C0C694686079}"/>
                  </a:ext>
                </a:extLst>
              </p:cNvPr>
              <p:cNvSpPr txBox="1"/>
              <p:nvPr/>
            </p:nvSpPr>
            <p:spPr>
              <a:xfrm>
                <a:off x="931529" y="2142000"/>
                <a:ext cx="10731110" cy="978945"/>
              </a:xfrm>
              <a:prstGeom prst="rect">
                <a:avLst/>
              </a:prstGeom>
              <a:solidFill>
                <a:srgbClr val="CBEBE6"/>
              </a:solidFill>
            </p:spPr>
            <p:txBody>
              <a:bodyPr vert="horz" wrap="square" lIns="91440" tIns="900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28" name="quest type 1">
                <a:extLst>
                  <a:ext uri="{FF2B5EF4-FFF2-40B4-BE49-F238E27FC236}">
                    <a16:creationId xmlns:a16="http://schemas.microsoft.com/office/drawing/2014/main" id="{123D522F-AEEB-AC17-6F75-1FCA33E9AEE0}"/>
                  </a:ext>
                </a:extLst>
              </p:cNvPr>
              <p:cNvSpPr/>
              <p:nvPr/>
            </p:nvSpPr>
            <p:spPr>
              <a:xfrm>
                <a:off x="1126517" y="2270709"/>
                <a:ext cx="798232" cy="730153"/>
              </a:xfrm>
              <a:prstGeom prst="rect">
                <a:avLst/>
              </a:prstGeom>
              <a:solidFill>
                <a:srgbClr val="98D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rgbClr val="595959"/>
                    </a:solidFill>
                  </a:rPr>
                  <a:t>1</a:t>
                </a:r>
              </a:p>
            </p:txBody>
          </p:sp>
        </p:grpSp>
        <p:sp>
          <p:nvSpPr>
            <p:cNvPr id="26" name="TextBox 25">
              <a:extLst>
                <a:ext uri="{FF2B5EF4-FFF2-40B4-BE49-F238E27FC236}">
                  <a16:creationId xmlns:a16="http://schemas.microsoft.com/office/drawing/2014/main" id="{9BAC6C82-8A77-6F60-9A97-6E1F66F595D9}"/>
                </a:ext>
              </a:extLst>
            </p:cNvPr>
            <p:cNvSpPr txBox="1"/>
            <p:nvPr/>
          </p:nvSpPr>
          <p:spPr>
            <a:xfrm>
              <a:off x="2157037" y="2417730"/>
              <a:ext cx="8892826" cy="461665"/>
            </a:xfrm>
            <a:prstGeom prst="rect">
              <a:avLst/>
            </a:prstGeom>
            <a:noFill/>
          </p:spPr>
          <p:txBody>
            <a:bodyPr wrap="square">
              <a:spAutoFit/>
            </a:bodyPr>
            <a:lstStyle/>
            <a:p>
              <a:r>
                <a:rPr lang="en-GB" sz="2400" dirty="0">
                  <a:solidFill>
                    <a:schemeClr val="tx1">
                      <a:lumMod val="65000"/>
                      <a:lumOff val="35000"/>
                    </a:schemeClr>
                  </a:solidFill>
                </a:rPr>
                <a:t>Decide the final number of training sessions</a:t>
              </a:r>
            </a:p>
          </p:txBody>
        </p:sp>
      </p:grpSp>
      <p:grpSp>
        <p:nvGrpSpPr>
          <p:cNvPr id="22" name="Group 21">
            <a:extLst>
              <a:ext uri="{FF2B5EF4-FFF2-40B4-BE49-F238E27FC236}">
                <a16:creationId xmlns:a16="http://schemas.microsoft.com/office/drawing/2014/main" id="{AC46081F-7FAE-48AD-9672-6290D5CD0C7E}"/>
              </a:ext>
            </a:extLst>
          </p:cNvPr>
          <p:cNvGrpSpPr/>
          <p:nvPr/>
        </p:nvGrpSpPr>
        <p:grpSpPr>
          <a:xfrm>
            <a:off x="730445" y="2146708"/>
            <a:ext cx="10731110" cy="978945"/>
            <a:chOff x="931528" y="2142000"/>
            <a:chExt cx="10731110" cy="978945"/>
          </a:xfrm>
        </p:grpSpPr>
        <p:grpSp>
          <p:nvGrpSpPr>
            <p:cNvPr id="23" name="Group 22">
              <a:extLst>
                <a:ext uri="{FF2B5EF4-FFF2-40B4-BE49-F238E27FC236}">
                  <a16:creationId xmlns:a16="http://schemas.microsoft.com/office/drawing/2014/main" id="{8E842828-D66E-4EB9-86F1-EE62359041ED}"/>
                </a:ext>
              </a:extLst>
            </p:cNvPr>
            <p:cNvGrpSpPr/>
            <p:nvPr/>
          </p:nvGrpSpPr>
          <p:grpSpPr>
            <a:xfrm>
              <a:off x="931528" y="2142000"/>
              <a:ext cx="10731110" cy="978945"/>
              <a:chOff x="931529" y="2142000"/>
              <a:chExt cx="10731110" cy="978945"/>
            </a:xfrm>
          </p:grpSpPr>
          <p:sp>
            <p:nvSpPr>
              <p:cNvPr id="42" name="grid1">
                <a:extLst>
                  <a:ext uri="{FF2B5EF4-FFF2-40B4-BE49-F238E27FC236}">
                    <a16:creationId xmlns:a16="http://schemas.microsoft.com/office/drawing/2014/main" id="{ECDCFC7B-0856-4B0C-A1DF-120B7AFDEF75}"/>
                  </a:ext>
                </a:extLst>
              </p:cNvPr>
              <p:cNvSpPr txBox="1"/>
              <p:nvPr/>
            </p:nvSpPr>
            <p:spPr>
              <a:xfrm>
                <a:off x="931529" y="2142000"/>
                <a:ext cx="10731110" cy="978945"/>
              </a:xfrm>
              <a:prstGeom prst="rect">
                <a:avLst/>
              </a:prstGeom>
              <a:solidFill>
                <a:srgbClr val="CBEBE6"/>
              </a:solidFill>
            </p:spPr>
            <p:txBody>
              <a:bodyPr vert="horz" wrap="square" lIns="91440" tIns="900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43" name="quest type 1">
                <a:extLst>
                  <a:ext uri="{FF2B5EF4-FFF2-40B4-BE49-F238E27FC236}">
                    <a16:creationId xmlns:a16="http://schemas.microsoft.com/office/drawing/2014/main" id="{1C2F25DF-5042-44C0-BC00-C84077C59CDB}"/>
                  </a:ext>
                </a:extLst>
              </p:cNvPr>
              <p:cNvSpPr/>
              <p:nvPr/>
            </p:nvSpPr>
            <p:spPr>
              <a:xfrm>
                <a:off x="1126517" y="2270709"/>
                <a:ext cx="798232" cy="730153"/>
              </a:xfrm>
              <a:prstGeom prst="rect">
                <a:avLst/>
              </a:prstGeom>
              <a:solidFill>
                <a:srgbClr val="98D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rgbClr val="595959"/>
                    </a:solidFill>
                  </a:rPr>
                  <a:t>2</a:t>
                </a:r>
              </a:p>
            </p:txBody>
          </p:sp>
        </p:grpSp>
        <p:sp>
          <p:nvSpPr>
            <p:cNvPr id="31" name="TextBox 30">
              <a:extLst>
                <a:ext uri="{FF2B5EF4-FFF2-40B4-BE49-F238E27FC236}">
                  <a16:creationId xmlns:a16="http://schemas.microsoft.com/office/drawing/2014/main" id="{FA6B5496-55BB-40E3-9C86-9AA6DA8549F3}"/>
                </a:ext>
              </a:extLst>
            </p:cNvPr>
            <p:cNvSpPr txBox="1"/>
            <p:nvPr/>
          </p:nvSpPr>
          <p:spPr>
            <a:xfrm>
              <a:off x="2157037" y="2417730"/>
              <a:ext cx="8892826" cy="461665"/>
            </a:xfrm>
            <a:prstGeom prst="rect">
              <a:avLst/>
            </a:prstGeom>
            <a:noFill/>
          </p:spPr>
          <p:txBody>
            <a:bodyPr wrap="square">
              <a:spAutoFit/>
            </a:bodyPr>
            <a:lstStyle/>
            <a:p>
              <a:r>
                <a:rPr lang="en-GB" sz="2400" b="1" dirty="0">
                  <a:solidFill>
                    <a:schemeClr val="tx1">
                      <a:lumMod val="65000"/>
                      <a:lumOff val="35000"/>
                    </a:schemeClr>
                  </a:solidFill>
                </a:rPr>
                <a:t>Adapt the training duration of each session</a:t>
              </a:r>
            </a:p>
          </p:txBody>
        </p:sp>
      </p:grpSp>
      <p:sp>
        <p:nvSpPr>
          <p:cNvPr id="44" name="TextBox 43">
            <a:extLst>
              <a:ext uri="{FF2B5EF4-FFF2-40B4-BE49-F238E27FC236}">
                <a16:creationId xmlns:a16="http://schemas.microsoft.com/office/drawing/2014/main" id="{D8C8D84A-AD89-446D-ABF6-355D4DBC5087}"/>
              </a:ext>
            </a:extLst>
          </p:cNvPr>
          <p:cNvSpPr txBox="1"/>
          <p:nvPr/>
        </p:nvSpPr>
        <p:spPr>
          <a:xfrm>
            <a:off x="1723665" y="4148268"/>
            <a:ext cx="4232299" cy="1618624"/>
          </a:xfrm>
          <a:prstGeom prst="rect">
            <a:avLst/>
          </a:prstGeom>
          <a:solidFill>
            <a:srgbClr val="98D7CE"/>
          </a:solidFill>
        </p:spPr>
        <p:txBody>
          <a:bodyPr vert="horz" wrap="square" lIns="828000" tIns="468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marL="288000" algn="l"/>
            <a:r>
              <a:rPr lang="en-GB" sz="2400" dirty="0">
                <a:solidFill>
                  <a:srgbClr val="595959"/>
                </a:solidFill>
              </a:rPr>
              <a:t>questions added or deleted during country adaptation</a:t>
            </a:r>
          </a:p>
        </p:txBody>
      </p:sp>
      <p:grpSp>
        <p:nvGrpSpPr>
          <p:cNvPr id="45" name="circle 1">
            <a:extLst>
              <a:ext uri="{FF2B5EF4-FFF2-40B4-BE49-F238E27FC236}">
                <a16:creationId xmlns:a16="http://schemas.microsoft.com/office/drawing/2014/main" id="{E8B6DCF9-A936-4E08-ABE3-F126CACD13B8}"/>
              </a:ext>
            </a:extLst>
          </p:cNvPr>
          <p:cNvGrpSpPr/>
          <p:nvPr/>
        </p:nvGrpSpPr>
        <p:grpSpPr>
          <a:xfrm>
            <a:off x="782037" y="3978312"/>
            <a:ext cx="1958535" cy="1958535"/>
            <a:chOff x="470234" y="1852537"/>
            <a:chExt cx="2295039" cy="2295039"/>
          </a:xfrm>
        </p:grpSpPr>
        <p:sp>
          <p:nvSpPr>
            <p:cNvPr id="46" name="circle">
              <a:extLst>
                <a:ext uri="{FF2B5EF4-FFF2-40B4-BE49-F238E27FC236}">
                  <a16:creationId xmlns:a16="http://schemas.microsoft.com/office/drawing/2014/main" id="{A7722903-8F4E-4824-BE71-A4E20AD23790}"/>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7" name="Picture 46">
              <a:extLst>
                <a:ext uri="{FF2B5EF4-FFF2-40B4-BE49-F238E27FC236}">
                  <a16:creationId xmlns:a16="http://schemas.microsoft.com/office/drawing/2014/main" id="{150B4B25-6519-4993-BFE7-681C98164A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4987" y="2320598"/>
              <a:ext cx="1515960" cy="1404964"/>
            </a:xfrm>
            <a:prstGeom prst="rect">
              <a:avLst/>
            </a:prstGeom>
          </p:spPr>
        </p:pic>
      </p:grpSp>
      <p:sp>
        <p:nvSpPr>
          <p:cNvPr id="48" name="TextBox 47">
            <a:extLst>
              <a:ext uri="{FF2B5EF4-FFF2-40B4-BE49-F238E27FC236}">
                <a16:creationId xmlns:a16="http://schemas.microsoft.com/office/drawing/2014/main" id="{0B1F8B10-B697-4119-A749-CF74099CA884}"/>
              </a:ext>
            </a:extLst>
          </p:cNvPr>
          <p:cNvSpPr txBox="1"/>
          <p:nvPr/>
        </p:nvSpPr>
        <p:spPr>
          <a:xfrm>
            <a:off x="7189076" y="4148268"/>
            <a:ext cx="4272479" cy="1618624"/>
          </a:xfrm>
          <a:prstGeom prst="rect">
            <a:avLst/>
          </a:prstGeom>
          <a:solidFill>
            <a:srgbClr val="98D7CE"/>
          </a:solidFill>
        </p:spPr>
        <p:txBody>
          <a:bodyPr vert="horz" wrap="square" lIns="828000" tIns="468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marL="288000" algn="l"/>
            <a:r>
              <a:rPr lang="en-GB" sz="2400" dirty="0">
                <a:solidFill>
                  <a:srgbClr val="595959"/>
                </a:solidFill>
              </a:rPr>
              <a:t>survey manager/ lead facilitator adjusts session duration</a:t>
            </a:r>
          </a:p>
        </p:txBody>
      </p:sp>
      <p:grpSp>
        <p:nvGrpSpPr>
          <p:cNvPr id="49" name="circle 1">
            <a:extLst>
              <a:ext uri="{FF2B5EF4-FFF2-40B4-BE49-F238E27FC236}">
                <a16:creationId xmlns:a16="http://schemas.microsoft.com/office/drawing/2014/main" id="{FA0A2FCF-DEBD-4C58-8332-7B5AF0A97927}"/>
              </a:ext>
            </a:extLst>
          </p:cNvPr>
          <p:cNvGrpSpPr/>
          <p:nvPr/>
        </p:nvGrpSpPr>
        <p:grpSpPr>
          <a:xfrm>
            <a:off x="6236038" y="3978312"/>
            <a:ext cx="1958535" cy="1958535"/>
            <a:chOff x="470234" y="1852537"/>
            <a:chExt cx="2295039" cy="2295039"/>
          </a:xfrm>
        </p:grpSpPr>
        <p:sp>
          <p:nvSpPr>
            <p:cNvPr id="50" name="circle">
              <a:extLst>
                <a:ext uri="{FF2B5EF4-FFF2-40B4-BE49-F238E27FC236}">
                  <a16:creationId xmlns:a16="http://schemas.microsoft.com/office/drawing/2014/main" id="{AB0CB900-EC3F-4E26-8AE2-48A4077EB347}"/>
                </a:ext>
              </a:extLst>
            </p:cNvPr>
            <p:cNvSpPr/>
            <p:nvPr/>
          </p:nvSpPr>
          <p:spPr>
            <a:xfrm>
              <a:off x="470234" y="1852537"/>
              <a:ext cx="2295039" cy="2295039"/>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1" name="Picture 50">
              <a:extLst>
                <a:ext uri="{FF2B5EF4-FFF2-40B4-BE49-F238E27FC236}">
                  <a16:creationId xmlns:a16="http://schemas.microsoft.com/office/drawing/2014/main" id="{95B812D8-AB27-4C7F-8AC9-E65D97CE03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49262" y="2331565"/>
              <a:ext cx="1336983" cy="1336983"/>
            </a:xfrm>
            <a:prstGeom prst="rect">
              <a:avLst/>
            </a:prstGeom>
          </p:spPr>
        </p:pic>
      </p:grpSp>
    </p:spTree>
    <p:custDataLst>
      <p:tags r:id="rId1"/>
    </p:custDataLst>
    <p:extLst>
      <p:ext uri="{BB962C8B-B14F-4D97-AF65-F5344CB8AC3E}">
        <p14:creationId xmlns:p14="http://schemas.microsoft.com/office/powerpoint/2010/main" val="300766845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45"/>
                                        </p:tgtEl>
                                        <p:attrNameLst>
                                          <p:attrName>style.visibility</p:attrName>
                                        </p:attrNameLst>
                                      </p:cBhvr>
                                      <p:to>
                                        <p:strVal val="visible"/>
                                      </p:to>
                                    </p:set>
                                    <p:anim calcmode="lin" valueType="num">
                                      <p:cBhvr>
                                        <p:cTn id="12" dur="500" fill="hold"/>
                                        <p:tgtEl>
                                          <p:spTgt spid="45"/>
                                        </p:tgtEl>
                                        <p:attrNameLst>
                                          <p:attrName>ppt_w</p:attrName>
                                        </p:attrNameLst>
                                      </p:cBhvr>
                                      <p:tavLst>
                                        <p:tav tm="0">
                                          <p:val>
                                            <p:fltVal val="0"/>
                                          </p:val>
                                        </p:tav>
                                        <p:tav tm="100000">
                                          <p:val>
                                            <p:strVal val="#ppt_w"/>
                                          </p:val>
                                        </p:tav>
                                      </p:tavLst>
                                    </p:anim>
                                    <p:anim calcmode="lin" valueType="num">
                                      <p:cBhvr>
                                        <p:cTn id="13" dur="500" fill="hold"/>
                                        <p:tgtEl>
                                          <p:spTgt spid="45"/>
                                        </p:tgtEl>
                                        <p:attrNameLst>
                                          <p:attrName>ppt_h</p:attrName>
                                        </p:attrNameLst>
                                      </p:cBhvr>
                                      <p:tavLst>
                                        <p:tav tm="0">
                                          <p:val>
                                            <p:fltVal val="0"/>
                                          </p:val>
                                        </p:tav>
                                        <p:tav tm="100000">
                                          <p:val>
                                            <p:strVal val="#ppt_h"/>
                                          </p:val>
                                        </p:tav>
                                      </p:tavLst>
                                    </p:anim>
                                    <p:anim calcmode="lin" valueType="num">
                                      <p:cBhvr>
                                        <p:cTn id="14" dur="500" fill="hold"/>
                                        <p:tgtEl>
                                          <p:spTgt spid="45"/>
                                        </p:tgtEl>
                                        <p:attrNameLst>
                                          <p:attrName>style.rotation</p:attrName>
                                        </p:attrNameLst>
                                      </p:cBhvr>
                                      <p:tavLst>
                                        <p:tav tm="0">
                                          <p:val>
                                            <p:fltVal val="90"/>
                                          </p:val>
                                        </p:tav>
                                        <p:tav tm="100000">
                                          <p:val>
                                            <p:fltVal val="0"/>
                                          </p:val>
                                        </p:tav>
                                      </p:tavLst>
                                    </p:anim>
                                    <p:animEffect transition="in" filter="fade">
                                      <p:cBhvr>
                                        <p:cTn id="15" dur="500"/>
                                        <p:tgtEl>
                                          <p:spTgt spid="45"/>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500"/>
                                        <p:tgtEl>
                                          <p:spTgt spid="44"/>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49"/>
                                        </p:tgtEl>
                                        <p:attrNameLst>
                                          <p:attrName>style.visibility</p:attrName>
                                        </p:attrNameLst>
                                      </p:cBhvr>
                                      <p:to>
                                        <p:strVal val="visible"/>
                                      </p:to>
                                    </p:set>
                                    <p:anim calcmode="lin" valueType="num">
                                      <p:cBhvr>
                                        <p:cTn id="24" dur="500" fill="hold"/>
                                        <p:tgtEl>
                                          <p:spTgt spid="49"/>
                                        </p:tgtEl>
                                        <p:attrNameLst>
                                          <p:attrName>ppt_w</p:attrName>
                                        </p:attrNameLst>
                                      </p:cBhvr>
                                      <p:tavLst>
                                        <p:tav tm="0">
                                          <p:val>
                                            <p:fltVal val="0"/>
                                          </p:val>
                                        </p:tav>
                                        <p:tav tm="100000">
                                          <p:val>
                                            <p:strVal val="#ppt_w"/>
                                          </p:val>
                                        </p:tav>
                                      </p:tavLst>
                                    </p:anim>
                                    <p:anim calcmode="lin" valueType="num">
                                      <p:cBhvr>
                                        <p:cTn id="25" dur="500" fill="hold"/>
                                        <p:tgtEl>
                                          <p:spTgt spid="49"/>
                                        </p:tgtEl>
                                        <p:attrNameLst>
                                          <p:attrName>ppt_h</p:attrName>
                                        </p:attrNameLst>
                                      </p:cBhvr>
                                      <p:tavLst>
                                        <p:tav tm="0">
                                          <p:val>
                                            <p:fltVal val="0"/>
                                          </p:val>
                                        </p:tav>
                                        <p:tav tm="100000">
                                          <p:val>
                                            <p:strVal val="#ppt_h"/>
                                          </p:val>
                                        </p:tav>
                                      </p:tavLst>
                                    </p:anim>
                                    <p:anim calcmode="lin" valueType="num">
                                      <p:cBhvr>
                                        <p:cTn id="26" dur="500" fill="hold"/>
                                        <p:tgtEl>
                                          <p:spTgt spid="49"/>
                                        </p:tgtEl>
                                        <p:attrNameLst>
                                          <p:attrName>style.rotation</p:attrName>
                                        </p:attrNameLst>
                                      </p:cBhvr>
                                      <p:tavLst>
                                        <p:tav tm="0">
                                          <p:val>
                                            <p:fltVal val="90"/>
                                          </p:val>
                                        </p:tav>
                                        <p:tav tm="100000">
                                          <p:val>
                                            <p:fltVal val="0"/>
                                          </p:val>
                                        </p:tav>
                                      </p:tavLst>
                                    </p:anim>
                                    <p:animEffect transition="in" filter="fade">
                                      <p:cBhvr>
                                        <p:cTn id="27" dur="500"/>
                                        <p:tgtEl>
                                          <p:spTgt spid="49"/>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8"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6"/>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
      <a:majorFont>
        <a:latin typeface="Atkinson Hyperlegible"/>
        <a:ea typeface=""/>
        <a:cs typeface=""/>
      </a:majorFont>
      <a:minorFont>
        <a:latin typeface="Atkinson Hyperlegib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17891</TotalTime>
  <Words>1195</Words>
  <Application>Microsoft Office PowerPoint</Application>
  <PresentationFormat>Widescreen</PresentationFormat>
  <Paragraphs>166</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Atkinson Hyperlegible</vt:lpstr>
      <vt:lpstr>Symbol</vt:lpstr>
      <vt:lpstr>Calibri</vt:lpstr>
      <vt:lpstr>Arial</vt:lpstr>
      <vt:lpstr>Cambria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HHFA_dc_tot_module8_unit1_en</dc:title>
  <dc:creator>WHO</dc:creator>
  <cp:lastModifiedBy>G Johnson</cp:lastModifiedBy>
  <cp:revision>186</cp:revision>
  <dcterms:created xsi:type="dcterms:W3CDTF">2022-07-29T14:12:36Z</dcterms:created>
  <dcterms:modified xsi:type="dcterms:W3CDTF">2023-02-16T14:42:53Z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49A61451-EF37-459D-B250-D6265FEC33DA</vt:lpwstr>
  </property>
  <property fmtid="{D5CDD505-2E9C-101B-9397-08002B2CF9AE}" pid="3" name="ArticulatePath">
    <vt:lpwstr>skin-v0.2</vt:lpwstr>
  </property>
</Properties>
</file>

<file path=docProps/thumbnail.jpeg>
</file>